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4" r:id="rId5"/>
  </p:sldMasterIdLst>
  <p:notesMasterIdLst>
    <p:notesMasterId r:id="rId22"/>
  </p:notesMasterIdLst>
  <p:sldIdLst>
    <p:sldId id="361" r:id="rId6"/>
    <p:sldId id="325" r:id="rId7"/>
    <p:sldId id="326" r:id="rId8"/>
    <p:sldId id="7801" r:id="rId9"/>
    <p:sldId id="1305" r:id="rId10"/>
    <p:sldId id="7800" r:id="rId11"/>
    <p:sldId id="7757" r:id="rId12"/>
    <p:sldId id="7769" r:id="rId13"/>
    <p:sldId id="7770" r:id="rId14"/>
    <p:sldId id="7771" r:id="rId15"/>
    <p:sldId id="7772" r:id="rId16"/>
    <p:sldId id="7773" r:id="rId17"/>
    <p:sldId id="7775" r:id="rId18"/>
    <p:sldId id="7784" r:id="rId19"/>
    <p:sldId id="7783" r:id="rId20"/>
    <p:sldId id="7799" r:id="rId21"/>
  </p:sldIdLst>
  <p:sldSz cx="13760450" cy="7740650"/>
  <p:notesSz cx="12598400" cy="77406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3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BA783"/>
    <a:srgbClr val="00CCEA"/>
    <a:srgbClr val="003399"/>
    <a:srgbClr val="FFD300"/>
    <a:srgbClr val="FFFF00"/>
    <a:srgbClr val="C4A300"/>
    <a:srgbClr val="FFFF99"/>
    <a:srgbClr val="9900CC"/>
    <a:srgbClr val="9900FF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C823A3-84BE-4641-A580-A88941D1B08E}" v="33" dt="2021-10-24T21:33:51.67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1" autoAdjust="0"/>
    <p:restoredTop sz="94646"/>
  </p:normalViewPr>
  <p:slideViewPr>
    <p:cSldViewPr>
      <p:cViewPr varScale="1">
        <p:scale>
          <a:sx n="60" d="100"/>
          <a:sy n="60" d="100"/>
        </p:scale>
        <p:origin x="-1194" y="-90"/>
      </p:cViewPr>
      <p:guideLst>
        <p:guide orient="horz" pos="2880"/>
        <p:guide pos="23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59413" cy="387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7135813" y="0"/>
            <a:ext cx="5459412" cy="387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30F81-90B0-4832-AF5D-B47463251A6B}" type="datetimeFigureOut">
              <a:rPr lang="es-CO" smtClean="0"/>
              <a:pPr/>
              <a:t>2022/03/23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978275" y="968375"/>
            <a:ext cx="4641850" cy="2611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60475" y="3725863"/>
            <a:ext cx="10077450" cy="3048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353300"/>
            <a:ext cx="5459413" cy="387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7135813" y="7353300"/>
            <a:ext cx="5459412" cy="387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B0C9D-BFCD-4491-B1CA-A7C592231C9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63082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B0C9D-BFCD-4491-B1CA-A7C592231C9F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9777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B0C9D-BFCD-4491-B1CA-A7C592231C9F}" type="slidenum">
              <a:rPr lang="es-CO" smtClean="0"/>
              <a:pPr/>
              <a:t>16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36877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8199" y="842806"/>
            <a:ext cx="12290986" cy="1777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65108" y="4334764"/>
            <a:ext cx="963717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Neg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452A15-BAFA-1549-ABC5-31BDC93906CB}"/>
              </a:ext>
            </a:extLst>
          </p:cNvPr>
          <p:cNvSpPr/>
          <p:nvPr/>
        </p:nvSpPr>
        <p:spPr>
          <a:xfrm>
            <a:off x="0" y="0"/>
            <a:ext cx="13760450" cy="7740650"/>
          </a:xfrm>
          <a:prstGeom prst="rect">
            <a:avLst/>
          </a:prstGeom>
          <a:solidFill>
            <a:srgbClr val="2C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31"/>
          </a:p>
        </p:txBody>
      </p:sp>
    </p:spTree>
    <p:extLst>
      <p:ext uri="{BB962C8B-B14F-4D97-AF65-F5344CB8AC3E}">
        <p14:creationId xmlns="" xmlns:p14="http://schemas.microsoft.com/office/powerpoint/2010/main" val="311395311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24051A3-378C-E146-A17B-F3B2F69D3BAE}"/>
              </a:ext>
            </a:extLst>
          </p:cNvPr>
          <p:cNvSpPr/>
          <p:nvPr/>
        </p:nvSpPr>
        <p:spPr>
          <a:xfrm>
            <a:off x="10828164" y="6959418"/>
            <a:ext cx="2932286" cy="7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31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893452B2-83FF-E24A-A4FA-95A19AD8F2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60450" cy="77406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6287E784-6FA0-2641-974A-093B09B928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110" y="5726135"/>
            <a:ext cx="6798315" cy="20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514" b="1" i="0">
                <a:latin typeface="CIBFont Sans" panose="020B0603020202020104" pitchFamily="34" charset="77"/>
              </a:defRPr>
            </a:lvl1pPr>
            <a:lvl2pPr marL="515996" indent="0" algn="r">
              <a:buNone/>
              <a:defRPr b="1" i="0">
                <a:latin typeface="CIBFont Sans" panose="020B0603020202020104" pitchFamily="34" charset="77"/>
              </a:defRPr>
            </a:lvl2pPr>
            <a:lvl3pPr marL="1031992" indent="0" algn="r">
              <a:buNone/>
              <a:defRPr b="1" i="0">
                <a:latin typeface="CIBFont Sans" panose="020B0603020202020104" pitchFamily="34" charset="77"/>
              </a:defRPr>
            </a:lvl3pPr>
            <a:lvl4pPr marL="1547988" indent="0" algn="r">
              <a:buNone/>
              <a:defRPr b="1" i="0">
                <a:latin typeface="CIBFont Sans" panose="020B0603020202020104" pitchFamily="34" charset="77"/>
              </a:defRPr>
            </a:lvl4pPr>
            <a:lvl5pPr marL="2063984" indent="0" algn="r">
              <a:buNone/>
              <a:defRPr b="1" i="0">
                <a:latin typeface="CIBFont Sans" panose="020B0603020202020104" pitchFamily="34" charset="77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93DCAECF-1D48-CE40-BFCA-6E3EBF0D3829}"/>
              </a:ext>
            </a:extLst>
          </p:cNvPr>
          <p:cNvCxnSpPr>
            <a:cxnSpLocks/>
          </p:cNvCxnSpPr>
          <p:nvPr/>
        </p:nvCxnSpPr>
        <p:spPr>
          <a:xfrm>
            <a:off x="8702473" y="5827431"/>
            <a:ext cx="0" cy="1502704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Un dibujo de un perro&#10;&#10;Descripción generada automáticamente con confianza media">
            <a:extLst>
              <a:ext uri="{FF2B5EF4-FFF2-40B4-BE49-F238E27FC236}">
                <a16:creationId xmlns="" xmlns:a16="http://schemas.microsoft.com/office/drawing/2014/main" id="{D5AE5C26-3390-D346-8ACB-87558251C0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524" y="6317793"/>
            <a:ext cx="4054359" cy="5219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055AB5E-BF70-8540-8E69-6B1208230F89}"/>
              </a:ext>
            </a:extLst>
          </p:cNvPr>
          <p:cNvSpPr/>
          <p:nvPr userDrawn="1"/>
        </p:nvSpPr>
        <p:spPr>
          <a:xfrm>
            <a:off x="10828164" y="6959418"/>
            <a:ext cx="2932286" cy="7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31"/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A38B956B-A68D-7943-9F37-6DE63596EC70}"/>
              </a:ext>
            </a:extLst>
          </p:cNvPr>
          <p:cNvCxnSpPr>
            <a:cxnSpLocks/>
          </p:cNvCxnSpPr>
          <p:nvPr userDrawn="1"/>
        </p:nvCxnSpPr>
        <p:spPr>
          <a:xfrm>
            <a:off x="8702473" y="5827431"/>
            <a:ext cx="0" cy="1502704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Un dibujo de un perro&#10;&#10;Descripción generada automáticamente con confianza media">
            <a:extLst>
              <a:ext uri="{FF2B5EF4-FFF2-40B4-BE49-F238E27FC236}">
                <a16:creationId xmlns="" xmlns:a16="http://schemas.microsoft.com/office/drawing/2014/main" id="{B9971BA4-45AC-6848-B1A7-B6B2F08C6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524" y="6317793"/>
            <a:ext cx="4054359" cy="521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6961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452A15-BAFA-1549-ABC5-31BDC93906CB}"/>
              </a:ext>
            </a:extLst>
          </p:cNvPr>
          <p:cNvSpPr/>
          <p:nvPr/>
        </p:nvSpPr>
        <p:spPr>
          <a:xfrm>
            <a:off x="0" y="0"/>
            <a:ext cx="13760450" cy="7740650"/>
          </a:xfrm>
          <a:prstGeom prst="rect">
            <a:avLst/>
          </a:prstGeom>
          <a:solidFill>
            <a:srgbClr val="2C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31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="" xmlns:a16="http://schemas.microsoft.com/office/drawing/2014/main" id="{350AD2C1-8B9F-9D49-B69D-3A7FCF63C8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3760450" cy="77406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162BFCB-FD1B-4E4C-ACC3-A6D982C654AE}"/>
              </a:ext>
            </a:extLst>
          </p:cNvPr>
          <p:cNvSpPr/>
          <p:nvPr userDrawn="1"/>
        </p:nvSpPr>
        <p:spPr>
          <a:xfrm>
            <a:off x="0" y="0"/>
            <a:ext cx="13760450" cy="7740650"/>
          </a:xfrm>
          <a:prstGeom prst="rect">
            <a:avLst/>
          </a:prstGeom>
          <a:solidFill>
            <a:srgbClr val="2C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31"/>
          </a:p>
        </p:txBody>
      </p:sp>
    </p:spTree>
    <p:extLst>
      <p:ext uri="{BB962C8B-B14F-4D97-AF65-F5344CB8AC3E}">
        <p14:creationId xmlns="" xmlns:p14="http://schemas.microsoft.com/office/powerpoint/2010/main" val="63107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Menú">
    <p:bg>
      <p:bgPr>
        <a:solidFill>
          <a:srgbClr val="2C2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Forma, Cuadrado&#10;&#10;Descripción generada automáticamente">
            <a:extLst>
              <a:ext uri="{FF2B5EF4-FFF2-40B4-BE49-F238E27FC236}">
                <a16:creationId xmlns="" xmlns:a16="http://schemas.microsoft.com/office/drawing/2014/main" id="{A61FD05C-C0E2-1F42-92A6-2DC53B37C2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144" y="2709224"/>
            <a:ext cx="238162" cy="232220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81A4E1A8-8D22-9B46-9CCE-CABB123522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315976" y="7203105"/>
            <a:ext cx="2188258" cy="281727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162C076-EE52-0C43-8DB0-FD8C2B4163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9357" y="3539998"/>
            <a:ext cx="1895575" cy="171570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s-CO" sz="2257" b="1" i="0" kern="1200" dirty="0">
                <a:solidFill>
                  <a:schemeClr val="bg1"/>
                </a:solidFill>
                <a:latin typeface="CIBFont Sans" panose="020B0603020202020104" pitchFamily="34" charset="77"/>
                <a:ea typeface="+mn-ea"/>
                <a:cs typeface="+mn-cs"/>
              </a:defRPr>
            </a:lvl1pPr>
          </a:lstStyle>
          <a:p>
            <a:pPr lvl="0"/>
            <a:r>
              <a:rPr lang="es-MX" dirty="0"/>
              <a:t>índice</a:t>
            </a:r>
            <a:endParaRPr lang="es-CO" dirty="0"/>
          </a:p>
        </p:txBody>
      </p:sp>
      <p:pic>
        <p:nvPicPr>
          <p:cNvPr id="5" name="Imagen 4" descr="Forma, Cuadrado&#10;&#10;Descripción generada automáticamente">
            <a:extLst>
              <a:ext uri="{FF2B5EF4-FFF2-40B4-BE49-F238E27FC236}">
                <a16:creationId xmlns="" xmlns:a16="http://schemas.microsoft.com/office/drawing/2014/main" id="{99D65B12-04CA-C443-B22D-80B99AF67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144" y="2709224"/>
            <a:ext cx="238162" cy="2322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18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452A15-BAFA-1549-ABC5-31BDC93906CB}"/>
              </a:ext>
            </a:extLst>
          </p:cNvPr>
          <p:cNvSpPr/>
          <p:nvPr/>
        </p:nvSpPr>
        <p:spPr>
          <a:xfrm>
            <a:off x="0" y="0"/>
            <a:ext cx="13760450" cy="7740650"/>
          </a:xfrm>
          <a:prstGeom prst="rect">
            <a:avLst/>
          </a:prstGeom>
          <a:solidFill>
            <a:srgbClr val="906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31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FAC1AE7-081B-A04D-8F85-6CBCCF417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315976" y="7203105"/>
            <a:ext cx="2188258" cy="281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809590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Entr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452A15-BAFA-1549-ABC5-31BDC93906CB}"/>
              </a:ext>
            </a:extLst>
          </p:cNvPr>
          <p:cNvSpPr/>
          <p:nvPr/>
        </p:nvSpPr>
        <p:spPr>
          <a:xfrm>
            <a:off x="0" y="0"/>
            <a:ext cx="13760450" cy="7740650"/>
          </a:xfrm>
          <a:prstGeom prst="rect">
            <a:avLst/>
          </a:prstGeom>
          <a:solidFill>
            <a:srgbClr val="0BA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31"/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="" xmlns:a16="http://schemas.microsoft.com/office/drawing/2014/main" id="{DF5B5C8D-2686-8A47-AF95-514DC7EB5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285" y="7203105"/>
            <a:ext cx="2188258" cy="281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918763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tradilla">
    <p:bg>
      <p:bgPr>
        <a:solidFill>
          <a:srgbClr val="FDDA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="" xmlns:a16="http://schemas.microsoft.com/office/drawing/2014/main" id="{7C99029A-7A71-7E49-A1D5-20D0B9341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285" y="7203105"/>
            <a:ext cx="2188258" cy="281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99679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tradilla">
    <p:bg>
      <p:bgPr>
        <a:solidFill>
          <a:srgbClr val="00C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="" xmlns:a16="http://schemas.microsoft.com/office/drawing/2014/main" id="{4026A4EA-3F14-9C4A-ADE6-E93EE5CB8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285" y="7203105"/>
            <a:ext cx="2188258" cy="281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7344572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ntradilla">
    <p:bg>
      <p:bgPr>
        <a:solidFill>
          <a:srgbClr val="FF7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="" xmlns:a16="http://schemas.microsoft.com/office/drawing/2014/main" id="{B1CCE5C7-02EF-014D-A9BF-2918C6BEB2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285" y="7203105"/>
            <a:ext cx="2188258" cy="281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4686219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Entradilla">
    <p:bg>
      <p:bgPr>
        <a:solidFill>
          <a:srgbClr val="F5B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="" xmlns:a16="http://schemas.microsoft.com/office/drawing/2014/main" id="{941E579E-494C-474F-9E82-F2E624A929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285" y="7203105"/>
            <a:ext cx="2188258" cy="281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159316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6828" y="3072394"/>
            <a:ext cx="6273727" cy="1941301"/>
          </a:xfrm>
        </p:spPr>
        <p:txBody>
          <a:bodyPr lIns="0" tIns="0" rIns="0" bIns="0"/>
          <a:lstStyle>
            <a:lvl1pPr>
              <a:defRPr sz="12615" b="1" i="0">
                <a:solidFill>
                  <a:srgbClr val="4354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0882" y="1877354"/>
            <a:ext cx="12045622" cy="437043"/>
          </a:xfrm>
        </p:spPr>
        <p:txBody>
          <a:bodyPr lIns="0" tIns="0" rIns="0" bIns="0"/>
          <a:lstStyle>
            <a:lvl1pPr>
              <a:defRPr sz="2840" b="1" i="0">
                <a:solidFill>
                  <a:srgbClr val="6868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i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3">
            <a:extLst>
              <a:ext uri="{FF2B5EF4-FFF2-40B4-BE49-F238E27FC236}">
                <a16:creationId xmlns="" xmlns:a16="http://schemas.microsoft.com/office/drawing/2014/main" id="{FD5A8A27-B95A-8E45-B286-F6C61772B4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221" y="1"/>
            <a:ext cx="6538005" cy="687699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 dirty="0"/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="" xmlns:a16="http://schemas.microsoft.com/office/drawing/2014/main" id="{370D2EDE-4390-684A-A9D7-2185A06BE0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285" y="7203105"/>
            <a:ext cx="2188258" cy="281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062634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ortadilla 1">
    <p:bg>
      <p:bgPr>
        <a:solidFill>
          <a:srgbClr val="2C2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3">
            <a:extLst>
              <a:ext uri="{FF2B5EF4-FFF2-40B4-BE49-F238E27FC236}">
                <a16:creationId xmlns="" xmlns:a16="http://schemas.microsoft.com/office/drawing/2014/main" id="{FD5A8A27-B95A-8E45-B286-F6C61772B4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221" y="1"/>
            <a:ext cx="6538005" cy="687699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2C1DF0A-031C-EE40-82FA-AD6B8073E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315976" y="7203105"/>
            <a:ext cx="2188258" cy="281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191006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i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="" xmlns:a16="http://schemas.microsoft.com/office/drawing/2014/main" id="{FE02DFEF-B630-1C46-9479-1235B2F325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6218" y="-1"/>
            <a:ext cx="13248017" cy="695941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 dirty="0"/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="" xmlns:a16="http://schemas.microsoft.com/office/drawing/2014/main" id="{48BA65E6-6919-6348-BA3B-7F825E363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285" y="7203105"/>
            <a:ext cx="2188258" cy="281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4180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ortadilla 2">
    <p:bg>
      <p:bgPr>
        <a:solidFill>
          <a:srgbClr val="2C2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="" xmlns:a16="http://schemas.microsoft.com/office/drawing/2014/main" id="{FE02DFEF-B630-1C46-9479-1235B2F325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6218" y="-1"/>
            <a:ext cx="13248017" cy="695941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C325F84C-BF9D-8642-B7AC-625041C7C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315976" y="7203105"/>
            <a:ext cx="2188258" cy="281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3920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9">
            <a:extLst>
              <a:ext uri="{FF2B5EF4-FFF2-40B4-BE49-F238E27FC236}">
                <a16:creationId xmlns="" xmlns:a16="http://schemas.microsoft.com/office/drawing/2014/main" id="{C3980B87-9672-EF48-ADEA-55F235155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7250697" cy="695941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13" name="Marcador de texto 11">
            <a:extLst>
              <a:ext uri="{FF2B5EF4-FFF2-40B4-BE49-F238E27FC236}">
                <a16:creationId xmlns="" xmlns:a16="http://schemas.microsoft.com/office/drawing/2014/main" id="{A24EBC2A-6A69-2740-AD11-951BF570A3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9334" y="3678462"/>
            <a:ext cx="4644153" cy="2764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80" b="0" i="0">
                <a:latin typeface="CIBFont Sans Light" panose="020B0603020202020104" pitchFamily="34" charset="77"/>
              </a:defRPr>
            </a:lvl1pPr>
            <a:lvl2pPr marL="515996" indent="0">
              <a:buNone/>
              <a:defRPr b="0" i="0">
                <a:latin typeface="CIBFont Sans Book" panose="020B0603020202020104" pitchFamily="34" charset="77"/>
              </a:defRPr>
            </a:lvl2pPr>
            <a:lvl3pPr marL="1031992" indent="0">
              <a:buNone/>
              <a:defRPr b="0" i="0">
                <a:latin typeface="CIBFont Sans Book" panose="020B0603020202020104" pitchFamily="34" charset="77"/>
              </a:defRPr>
            </a:lvl3pPr>
            <a:lvl4pPr marL="1547988" indent="0">
              <a:buNone/>
              <a:defRPr b="0" i="0">
                <a:latin typeface="CIBFont Sans Book" panose="020B0603020202020104" pitchFamily="34" charset="77"/>
              </a:defRPr>
            </a:lvl4pPr>
            <a:lvl5pPr marL="2063984" indent="0">
              <a:buNone/>
              <a:defRPr b="0" i="0">
                <a:latin typeface="CIBFont Sans Book" panose="020B0603020202020104" pitchFamily="34" charset="77"/>
              </a:defRPr>
            </a:lvl5pPr>
          </a:lstStyle>
          <a:p>
            <a:pPr lvl="0"/>
            <a:r>
              <a:rPr lang="es-ES" dirty="0"/>
              <a:t>Segundo nivel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="" xmlns:a16="http://schemas.microsoft.com/office/drawing/2014/main" id="{16B1DDEA-1E59-4441-A4DE-C46ED0D0E0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59334" y="1890367"/>
            <a:ext cx="4644153" cy="1548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CIBFont Sans" panose="020B0603020202020104" pitchFamily="34" charset="77"/>
              </a:defRPr>
            </a:lvl1pPr>
            <a:lvl2pPr marL="515996" indent="0">
              <a:buNone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="" xmlns:a16="http://schemas.microsoft.com/office/drawing/2014/main" id="{3A7784BC-B744-C04B-B24D-09AF8BAF1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285" y="7203105"/>
            <a:ext cx="2188258" cy="281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4931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="" xmlns:a16="http://schemas.microsoft.com/office/drawing/2014/main" id="{982944DD-11B7-304B-882A-C91CBE0B2E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285" y="7203105"/>
            <a:ext cx="2188258" cy="281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6575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452A15-BAFA-1549-ABC5-31BDC93906CB}"/>
              </a:ext>
            </a:extLst>
          </p:cNvPr>
          <p:cNvSpPr/>
          <p:nvPr/>
        </p:nvSpPr>
        <p:spPr>
          <a:xfrm>
            <a:off x="0" y="0"/>
            <a:ext cx="13760450" cy="7740650"/>
          </a:xfrm>
          <a:prstGeom prst="rect">
            <a:avLst/>
          </a:prstGeom>
          <a:solidFill>
            <a:srgbClr val="2C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31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EA5BCAF0-EEC6-4648-B00C-5EF939292A3B}"/>
              </a:ext>
            </a:extLst>
          </p:cNvPr>
          <p:cNvSpPr/>
          <p:nvPr userDrawn="1"/>
        </p:nvSpPr>
        <p:spPr>
          <a:xfrm>
            <a:off x="0" y="0"/>
            <a:ext cx="13760450" cy="7740650"/>
          </a:xfrm>
          <a:prstGeom prst="rect">
            <a:avLst/>
          </a:prstGeom>
          <a:solidFill>
            <a:srgbClr val="2C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31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1385676-922A-664A-9DEA-D2CCD39EF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315976" y="7203105"/>
            <a:ext cx="2188258" cy="281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994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6828" y="3072394"/>
            <a:ext cx="6273727" cy="1941301"/>
          </a:xfrm>
        </p:spPr>
        <p:txBody>
          <a:bodyPr lIns="0" tIns="0" rIns="0" bIns="0"/>
          <a:lstStyle>
            <a:lvl1pPr>
              <a:defRPr sz="12615" b="1" i="0">
                <a:solidFill>
                  <a:srgbClr val="4354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8368" y="1780350"/>
            <a:ext cx="5988813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90203" y="1780350"/>
            <a:ext cx="5988813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427" y="4889"/>
            <a:ext cx="13744756" cy="4952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6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6828" y="3072394"/>
            <a:ext cx="6273727" cy="1941301"/>
          </a:xfrm>
        </p:spPr>
        <p:txBody>
          <a:bodyPr lIns="0" tIns="0" rIns="0" bIns="0"/>
          <a:lstStyle>
            <a:lvl1pPr>
              <a:defRPr sz="12615" b="1" i="0">
                <a:solidFill>
                  <a:srgbClr val="4354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24051A3-378C-E146-A17B-F3B2F69D3BAE}"/>
              </a:ext>
            </a:extLst>
          </p:cNvPr>
          <p:cNvSpPr/>
          <p:nvPr/>
        </p:nvSpPr>
        <p:spPr>
          <a:xfrm>
            <a:off x="10828164" y="6959418"/>
            <a:ext cx="2932286" cy="7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31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="" xmlns:a16="http://schemas.microsoft.com/office/drawing/2014/main" id="{893452B2-83FF-E24A-A4FA-95A19AD8F2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60450" cy="40011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6287E784-6FA0-2641-974A-093B09B928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6110" y="5726135"/>
            <a:ext cx="6798315" cy="2084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514" b="1" i="0">
                <a:latin typeface="CIBFont Sans" panose="020B0603020202020104" pitchFamily="34" charset="77"/>
              </a:defRPr>
            </a:lvl1pPr>
            <a:lvl2pPr marL="515996" indent="0" algn="r">
              <a:buNone/>
              <a:defRPr b="1" i="0">
                <a:latin typeface="CIBFont Sans" panose="020B0603020202020104" pitchFamily="34" charset="77"/>
              </a:defRPr>
            </a:lvl2pPr>
            <a:lvl3pPr marL="1031992" indent="0" algn="r">
              <a:buNone/>
              <a:defRPr b="1" i="0">
                <a:latin typeface="CIBFont Sans" panose="020B0603020202020104" pitchFamily="34" charset="77"/>
              </a:defRPr>
            </a:lvl3pPr>
            <a:lvl4pPr marL="1547988" indent="0" algn="r">
              <a:buNone/>
              <a:defRPr b="1" i="0">
                <a:latin typeface="CIBFont Sans" panose="020B0603020202020104" pitchFamily="34" charset="77"/>
              </a:defRPr>
            </a:lvl4pPr>
            <a:lvl5pPr marL="2063984" indent="0" algn="r">
              <a:buNone/>
              <a:defRPr b="1" i="0">
                <a:latin typeface="CIBFont Sans" panose="020B0603020202020104" pitchFamily="34" charset="77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93DCAECF-1D48-CE40-BFCA-6E3EBF0D3829}"/>
              </a:ext>
            </a:extLst>
          </p:cNvPr>
          <p:cNvCxnSpPr>
            <a:cxnSpLocks/>
          </p:cNvCxnSpPr>
          <p:nvPr/>
        </p:nvCxnSpPr>
        <p:spPr>
          <a:xfrm>
            <a:off x="8702473" y="5827431"/>
            <a:ext cx="0" cy="1502704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Un dibujo de un perro&#10;&#10;Descripción generada automáticamente con confianza media">
            <a:extLst>
              <a:ext uri="{FF2B5EF4-FFF2-40B4-BE49-F238E27FC236}">
                <a16:creationId xmlns="" xmlns:a16="http://schemas.microsoft.com/office/drawing/2014/main" id="{D5AE5C26-3390-D346-8ACB-87558251C0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524" y="6317793"/>
            <a:ext cx="4054359" cy="5219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39F1125-AD63-D448-870D-7771AAED7FB2}"/>
              </a:ext>
            </a:extLst>
          </p:cNvPr>
          <p:cNvSpPr/>
          <p:nvPr userDrawn="1"/>
        </p:nvSpPr>
        <p:spPr>
          <a:xfrm>
            <a:off x="10828164" y="6959418"/>
            <a:ext cx="2932286" cy="7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31"/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77608E9F-BA84-734F-A6A6-D8203B4A5BBD}"/>
              </a:ext>
            </a:extLst>
          </p:cNvPr>
          <p:cNvCxnSpPr>
            <a:cxnSpLocks/>
          </p:cNvCxnSpPr>
          <p:nvPr userDrawn="1"/>
        </p:nvCxnSpPr>
        <p:spPr>
          <a:xfrm>
            <a:off x="8702473" y="5827431"/>
            <a:ext cx="0" cy="1502704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Un dibujo de un perro&#10;&#10;Descripción generada automáticamente con confianza media">
            <a:extLst>
              <a:ext uri="{FF2B5EF4-FFF2-40B4-BE49-F238E27FC236}">
                <a16:creationId xmlns="" xmlns:a16="http://schemas.microsoft.com/office/drawing/2014/main" id="{9DD8E01F-56ED-0841-BEE5-9B03DF4BD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524" y="6317793"/>
            <a:ext cx="4054359" cy="521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7189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="" xmlns:a16="http://schemas.microsoft.com/office/drawing/2014/main" id="{EDE5617E-8ABF-FD41-B9F6-5767DEA22A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285" y="7203105"/>
            <a:ext cx="2188258" cy="281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604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452A15-BAFA-1549-ABC5-31BDC93906CB}"/>
              </a:ext>
            </a:extLst>
          </p:cNvPr>
          <p:cNvSpPr/>
          <p:nvPr/>
        </p:nvSpPr>
        <p:spPr>
          <a:xfrm>
            <a:off x="0" y="0"/>
            <a:ext cx="13760450" cy="7740650"/>
          </a:xfrm>
          <a:prstGeom prst="rect">
            <a:avLst/>
          </a:prstGeom>
          <a:solidFill>
            <a:srgbClr val="2C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31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EA5BCAF0-EEC6-4648-B00C-5EF939292A3B}"/>
              </a:ext>
            </a:extLst>
          </p:cNvPr>
          <p:cNvSpPr/>
          <p:nvPr userDrawn="1"/>
        </p:nvSpPr>
        <p:spPr>
          <a:xfrm>
            <a:off x="0" y="0"/>
            <a:ext cx="13760450" cy="7740650"/>
          </a:xfrm>
          <a:prstGeom prst="rect">
            <a:avLst/>
          </a:prstGeom>
          <a:solidFill>
            <a:srgbClr val="2C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31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1385676-922A-664A-9DEA-D2CCD39EF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1315976" y="7203105"/>
            <a:ext cx="2188258" cy="281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77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1592805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6828" y="3072394"/>
            <a:ext cx="6273727" cy="1791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50" b="1" i="0">
                <a:solidFill>
                  <a:srgbClr val="43546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0882" y="1877354"/>
            <a:ext cx="12045622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6868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80911" y="7198804"/>
            <a:ext cx="44055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8369" y="7198804"/>
            <a:ext cx="31664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12518" y="7198804"/>
            <a:ext cx="31664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  <p:sldLayoutId id="2147483669" r:id="rId7"/>
    <p:sldLayoutId id="2147483670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99354">
        <a:defRPr>
          <a:latin typeface="+mn-lt"/>
          <a:ea typeface="+mn-ea"/>
          <a:cs typeface="+mn-cs"/>
        </a:defRPr>
      </a:lvl2pPr>
      <a:lvl3pPr marL="998708">
        <a:defRPr>
          <a:latin typeface="+mn-lt"/>
          <a:ea typeface="+mn-ea"/>
          <a:cs typeface="+mn-cs"/>
        </a:defRPr>
      </a:lvl3pPr>
      <a:lvl4pPr marL="1498062">
        <a:defRPr>
          <a:latin typeface="+mn-lt"/>
          <a:ea typeface="+mn-ea"/>
          <a:cs typeface="+mn-cs"/>
        </a:defRPr>
      </a:lvl4pPr>
      <a:lvl5pPr marL="1997415">
        <a:defRPr>
          <a:latin typeface="+mn-lt"/>
          <a:ea typeface="+mn-ea"/>
          <a:cs typeface="+mn-cs"/>
        </a:defRPr>
      </a:lvl5pPr>
      <a:lvl6pPr marL="2496769">
        <a:defRPr>
          <a:latin typeface="+mn-lt"/>
          <a:ea typeface="+mn-ea"/>
          <a:cs typeface="+mn-cs"/>
        </a:defRPr>
      </a:lvl6pPr>
      <a:lvl7pPr marL="2996123">
        <a:defRPr>
          <a:latin typeface="+mn-lt"/>
          <a:ea typeface="+mn-ea"/>
          <a:cs typeface="+mn-cs"/>
        </a:defRPr>
      </a:lvl7pPr>
      <a:lvl8pPr marL="3495477">
        <a:defRPr>
          <a:latin typeface="+mn-lt"/>
          <a:ea typeface="+mn-ea"/>
          <a:cs typeface="+mn-cs"/>
        </a:defRPr>
      </a:lvl8pPr>
      <a:lvl9pPr marL="39948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99354">
        <a:defRPr>
          <a:latin typeface="+mn-lt"/>
          <a:ea typeface="+mn-ea"/>
          <a:cs typeface="+mn-cs"/>
        </a:defRPr>
      </a:lvl2pPr>
      <a:lvl3pPr marL="998708">
        <a:defRPr>
          <a:latin typeface="+mn-lt"/>
          <a:ea typeface="+mn-ea"/>
          <a:cs typeface="+mn-cs"/>
        </a:defRPr>
      </a:lvl3pPr>
      <a:lvl4pPr marL="1498062">
        <a:defRPr>
          <a:latin typeface="+mn-lt"/>
          <a:ea typeface="+mn-ea"/>
          <a:cs typeface="+mn-cs"/>
        </a:defRPr>
      </a:lvl4pPr>
      <a:lvl5pPr marL="1997415">
        <a:defRPr>
          <a:latin typeface="+mn-lt"/>
          <a:ea typeface="+mn-ea"/>
          <a:cs typeface="+mn-cs"/>
        </a:defRPr>
      </a:lvl5pPr>
      <a:lvl6pPr marL="2496769">
        <a:defRPr>
          <a:latin typeface="+mn-lt"/>
          <a:ea typeface="+mn-ea"/>
          <a:cs typeface="+mn-cs"/>
        </a:defRPr>
      </a:lvl6pPr>
      <a:lvl7pPr marL="2996123">
        <a:defRPr>
          <a:latin typeface="+mn-lt"/>
          <a:ea typeface="+mn-ea"/>
          <a:cs typeface="+mn-cs"/>
        </a:defRPr>
      </a:lvl7pPr>
      <a:lvl8pPr marL="3495477">
        <a:defRPr>
          <a:latin typeface="+mn-lt"/>
          <a:ea typeface="+mn-ea"/>
          <a:cs typeface="+mn-cs"/>
        </a:defRPr>
      </a:lvl8pPr>
      <a:lvl9pPr marL="399483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8885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hf hdr="0" dt="0"/>
  <p:txStyles>
    <p:titleStyle>
      <a:lvl1pPr algn="l" defTabSz="1031992" rtl="0" eaLnBrk="1" latinLnBrk="0" hangingPunct="1">
        <a:lnSpc>
          <a:spcPct val="90000"/>
        </a:lnSpc>
        <a:spcBef>
          <a:spcPct val="0"/>
        </a:spcBef>
        <a:buNone/>
        <a:defRPr sz="49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998" indent="-257998" algn="l" defTabSz="1031992" rtl="0" eaLnBrk="1" latinLnBrk="0" hangingPunct="1">
        <a:lnSpc>
          <a:spcPct val="90000"/>
        </a:lnSpc>
        <a:spcBef>
          <a:spcPts val="1129"/>
        </a:spcBef>
        <a:buFont typeface="Arial" panose="020B0604020202020204" pitchFamily="34" charset="0"/>
        <a:buChar char="•"/>
        <a:defRPr sz="3160" kern="1200">
          <a:solidFill>
            <a:schemeClr val="tx1"/>
          </a:solidFill>
          <a:latin typeface="+mn-lt"/>
          <a:ea typeface="+mn-ea"/>
          <a:cs typeface="+mn-cs"/>
        </a:defRPr>
      </a:lvl1pPr>
      <a:lvl2pPr marL="773994" indent="-257998" algn="l" defTabSz="1031992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709" kern="1200">
          <a:solidFill>
            <a:schemeClr val="tx1"/>
          </a:solidFill>
          <a:latin typeface="+mn-lt"/>
          <a:ea typeface="+mn-ea"/>
          <a:cs typeface="+mn-cs"/>
        </a:defRPr>
      </a:lvl2pPr>
      <a:lvl3pPr marL="1289990" indent="-257998" algn="l" defTabSz="1031992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257" kern="1200">
          <a:solidFill>
            <a:schemeClr val="tx1"/>
          </a:solidFill>
          <a:latin typeface="+mn-lt"/>
          <a:ea typeface="+mn-ea"/>
          <a:cs typeface="+mn-cs"/>
        </a:defRPr>
      </a:lvl3pPr>
      <a:lvl4pPr marL="1805986" indent="-257998" algn="l" defTabSz="1031992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4pPr>
      <a:lvl5pPr marL="2321982" indent="-257998" algn="l" defTabSz="1031992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5pPr>
      <a:lvl6pPr marL="2837978" indent="-257998" algn="l" defTabSz="1031992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6pPr>
      <a:lvl7pPr marL="3353973" indent="-257998" algn="l" defTabSz="1031992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7pPr>
      <a:lvl8pPr marL="3869969" indent="-257998" algn="l" defTabSz="1031992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8pPr>
      <a:lvl9pPr marL="4385965" indent="-257998" algn="l" defTabSz="1031992" rtl="0" eaLnBrk="1" latinLnBrk="0" hangingPunct="1">
        <a:lnSpc>
          <a:spcPct val="90000"/>
        </a:lnSpc>
        <a:spcBef>
          <a:spcPts val="564"/>
        </a:spcBef>
        <a:buFont typeface="Arial" panose="020B0604020202020204" pitchFamily="34" charset="0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31992" rtl="0" eaLnBrk="1" latinLnBrk="0" hangingPunct="1">
        <a:defRPr sz="2031" kern="1200">
          <a:solidFill>
            <a:schemeClr val="tx1"/>
          </a:solidFill>
          <a:latin typeface="+mn-lt"/>
          <a:ea typeface="+mn-ea"/>
          <a:cs typeface="+mn-cs"/>
        </a:defRPr>
      </a:lvl1pPr>
      <a:lvl2pPr marL="515996" algn="l" defTabSz="1031992" rtl="0" eaLnBrk="1" latinLnBrk="0" hangingPunct="1">
        <a:defRPr sz="2031" kern="1200">
          <a:solidFill>
            <a:schemeClr val="tx1"/>
          </a:solidFill>
          <a:latin typeface="+mn-lt"/>
          <a:ea typeface="+mn-ea"/>
          <a:cs typeface="+mn-cs"/>
        </a:defRPr>
      </a:lvl2pPr>
      <a:lvl3pPr marL="1031992" algn="l" defTabSz="1031992" rtl="0" eaLnBrk="1" latinLnBrk="0" hangingPunct="1">
        <a:defRPr sz="2031" kern="1200">
          <a:solidFill>
            <a:schemeClr val="tx1"/>
          </a:solidFill>
          <a:latin typeface="+mn-lt"/>
          <a:ea typeface="+mn-ea"/>
          <a:cs typeface="+mn-cs"/>
        </a:defRPr>
      </a:lvl3pPr>
      <a:lvl4pPr marL="1547988" algn="l" defTabSz="1031992" rtl="0" eaLnBrk="1" latinLnBrk="0" hangingPunct="1">
        <a:defRPr sz="2031" kern="1200">
          <a:solidFill>
            <a:schemeClr val="tx1"/>
          </a:solidFill>
          <a:latin typeface="+mn-lt"/>
          <a:ea typeface="+mn-ea"/>
          <a:cs typeface="+mn-cs"/>
        </a:defRPr>
      </a:lvl4pPr>
      <a:lvl5pPr marL="2063984" algn="l" defTabSz="1031992" rtl="0" eaLnBrk="1" latinLnBrk="0" hangingPunct="1">
        <a:defRPr sz="2031" kern="1200">
          <a:solidFill>
            <a:schemeClr val="tx1"/>
          </a:solidFill>
          <a:latin typeface="+mn-lt"/>
          <a:ea typeface="+mn-ea"/>
          <a:cs typeface="+mn-cs"/>
        </a:defRPr>
      </a:lvl5pPr>
      <a:lvl6pPr marL="2579980" algn="l" defTabSz="1031992" rtl="0" eaLnBrk="1" latinLnBrk="0" hangingPunct="1">
        <a:defRPr sz="2031" kern="1200">
          <a:solidFill>
            <a:schemeClr val="tx1"/>
          </a:solidFill>
          <a:latin typeface="+mn-lt"/>
          <a:ea typeface="+mn-ea"/>
          <a:cs typeface="+mn-cs"/>
        </a:defRPr>
      </a:lvl6pPr>
      <a:lvl7pPr marL="3095976" algn="l" defTabSz="1031992" rtl="0" eaLnBrk="1" latinLnBrk="0" hangingPunct="1">
        <a:defRPr sz="2031" kern="1200">
          <a:solidFill>
            <a:schemeClr val="tx1"/>
          </a:solidFill>
          <a:latin typeface="+mn-lt"/>
          <a:ea typeface="+mn-ea"/>
          <a:cs typeface="+mn-cs"/>
        </a:defRPr>
      </a:lvl7pPr>
      <a:lvl8pPr marL="3611971" algn="l" defTabSz="1031992" rtl="0" eaLnBrk="1" latinLnBrk="0" hangingPunct="1">
        <a:defRPr sz="2031" kern="1200">
          <a:solidFill>
            <a:schemeClr val="tx1"/>
          </a:solidFill>
          <a:latin typeface="+mn-lt"/>
          <a:ea typeface="+mn-ea"/>
          <a:cs typeface="+mn-cs"/>
        </a:defRPr>
      </a:lvl8pPr>
      <a:lvl9pPr marL="4127967" algn="l" defTabSz="1031992" rtl="0" eaLnBrk="1" latinLnBrk="0" hangingPunct="1">
        <a:defRPr sz="20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997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884">
          <p15:clr>
            <a:srgbClr val="F26B43"/>
          </p15:clr>
        </p15:guide>
        <p15:guide id="9" orient="horz" pos="4178">
          <p15:clr>
            <a:srgbClr val="F26B43"/>
          </p15:clr>
        </p15:guide>
        <p15:guide id="10" pos="7537">
          <p15:clr>
            <a:srgbClr val="F26B43"/>
          </p15:clr>
        </p15:guide>
        <p15:guide id="11" pos="1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6.png"/><Relationship Id="rId10" Type="http://schemas.openxmlformats.org/officeDocument/2006/relationships/slide" Target="slide2.xml"/><Relationship Id="rId4" Type="http://schemas.openxmlformats.org/officeDocument/2006/relationships/image" Target="../media/image6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slide" Target="slide2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0.png"/><Relationship Id="rId7" Type="http://schemas.openxmlformats.org/officeDocument/2006/relationships/image" Target="../media/image4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5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2.png"/><Relationship Id="rId7" Type="http://schemas.openxmlformats.org/officeDocument/2006/relationships/image" Target="../media/image4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25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40.png"/><Relationship Id="rId4" Type="http://schemas.openxmlformats.org/officeDocument/2006/relationships/image" Target="../media/image76.png"/><Relationship Id="rId9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4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8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uperfinanciera.gov.co/inicio/informes-y-cifras/cifras/establecimientos-de-credito/informacion-periodica/trimestral/operaciones-activas-pasivas-por-municipios/diciembre-de--10106810" TargetMode="External"/><Relationship Id="rId5" Type="http://schemas.openxmlformats.org/officeDocument/2006/relationships/image" Target="../media/image83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7.xml"/><Relationship Id="rId18" Type="http://schemas.openxmlformats.org/officeDocument/2006/relationships/image" Target="../media/image19.png"/><Relationship Id="rId3" Type="http://schemas.openxmlformats.org/officeDocument/2006/relationships/image" Target="../media/image9.jpeg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2" Type="http://schemas.openxmlformats.org/officeDocument/2006/relationships/slide" Target="slide1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24" Type="http://schemas.openxmlformats.org/officeDocument/2006/relationships/image" Target="../media/image25.sv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slide" Target="slide11.xml"/><Relationship Id="rId9" Type="http://schemas.openxmlformats.org/officeDocument/2006/relationships/slide" Target="slide9.xml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hyperlink" Target="https://www.grupobancolombia.com/personas/productos-servicios/cuentas/ahorro/transaccional/cuenta-nomina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9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12" Type="http://schemas.openxmlformats.org/officeDocument/2006/relationships/image" Target="../media/image4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5.svg"/><Relationship Id="rId10" Type="http://schemas.openxmlformats.org/officeDocument/2006/relationships/image" Target="../media/image41.svg"/><Relationship Id="rId4" Type="http://schemas.openxmlformats.org/officeDocument/2006/relationships/hyperlink" Target="https://www.grupobancolombia.com/personas/productos-servicios/creditos/consumo/libranza-empleados" TargetMode="External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5.png"/><Relationship Id="rId10" Type="http://schemas.openxmlformats.org/officeDocument/2006/relationships/image" Target="../media/image53.sv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slide" Target="slide2.xml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6.png"/><Relationship Id="rId7" Type="http://schemas.openxmlformats.org/officeDocument/2006/relationships/image" Target="../media/image1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2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slide" Target="slide2.xml"/><Relationship Id="rId4" Type="http://schemas.openxmlformats.org/officeDocument/2006/relationships/image" Target="../media/image60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sultado de imagen para teamwork">
            <a:extLst>
              <a:ext uri="{FF2B5EF4-FFF2-40B4-BE49-F238E27FC236}">
                <a16:creationId xmlns="" xmlns:a16="http://schemas.microsoft.com/office/drawing/2014/main" id="{192F32F1-7F66-4A46-BD4A-CDF85518D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4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87" b="4687"/>
          <a:stretch/>
        </p:blipFill>
        <p:spPr bwMode="auto">
          <a:xfrm>
            <a:off x="24396" y="0"/>
            <a:ext cx="13760450" cy="7740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16EA65F-87D4-4EF6-925A-88AD55E377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468" y="5165725"/>
            <a:ext cx="13742233" cy="2656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90E96BE1-C598-4FCD-B3FA-1DEC572E0C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1966" y="3666223"/>
            <a:ext cx="3170818" cy="408207"/>
          </a:xfrm>
          <a:prstGeom prst="rect">
            <a:avLst/>
          </a:prstGeom>
        </p:spPr>
      </p:pic>
      <p:sp>
        <p:nvSpPr>
          <p:cNvPr id="11" name="Marcador de texto 6">
            <a:extLst>
              <a:ext uri="{FF2B5EF4-FFF2-40B4-BE49-F238E27FC236}">
                <a16:creationId xmlns="" xmlns:a16="http://schemas.microsoft.com/office/drawing/2014/main" id="{6C9925A4-FC96-4AC2-81C7-472A8CA41FAC}"/>
              </a:ext>
            </a:extLst>
          </p:cNvPr>
          <p:cNvSpPr txBox="1">
            <a:spLocks/>
          </p:cNvSpPr>
          <p:nvPr/>
        </p:nvSpPr>
        <p:spPr>
          <a:xfrm>
            <a:off x="204880" y="3246067"/>
            <a:ext cx="6660187" cy="1248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4514" b="1" dirty="0">
                <a:solidFill>
                  <a:srgbClr val="2C2A29"/>
                </a:solidFill>
                <a:latin typeface="CIBFont Sans" panose="020B0603020202020104" pitchFamily="34" charset="77"/>
              </a:rPr>
              <a:t>Libranza  </a:t>
            </a:r>
          </a:p>
          <a:p>
            <a:pPr marL="0" indent="0" algn="r">
              <a:buNone/>
            </a:pPr>
            <a:r>
              <a:rPr lang="es-CO" sz="4514" b="1">
                <a:solidFill>
                  <a:srgbClr val="2C2A29"/>
                </a:solidFill>
                <a:latin typeface="CIBFont Sans" panose="020B0603020202020104" pitchFamily="34" charset="77"/>
              </a:rPr>
              <a:t>Bancolombia</a:t>
            </a:r>
            <a:endParaRPr lang="es-CO" sz="4514" b="1" dirty="0">
              <a:solidFill>
                <a:srgbClr val="2C2A29"/>
              </a:solidFill>
              <a:latin typeface="CIBFont Sans" panose="020B0603020202020104" pitchFamily="34" charset="77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7A6EF23-6D4A-49D8-8202-A70C18C228DB}"/>
              </a:ext>
            </a:extLst>
          </p:cNvPr>
          <p:cNvCxnSpPr>
            <a:cxnSpLocks/>
          </p:cNvCxnSpPr>
          <p:nvPr/>
        </p:nvCxnSpPr>
        <p:spPr>
          <a:xfrm>
            <a:off x="6880225" y="3119012"/>
            <a:ext cx="0" cy="2046713"/>
          </a:xfrm>
          <a:prstGeom prst="line">
            <a:avLst/>
          </a:prstGeom>
          <a:ln w="25400" cap="rnd">
            <a:solidFill>
              <a:srgbClr val="2C2A29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860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9D7C13A7-773A-42FC-9119-3411217AA5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771011" y="6764161"/>
            <a:ext cx="401189" cy="40119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C5600D-7A68-4527-A647-B231E1C8483F}"/>
              </a:ext>
            </a:extLst>
          </p:cNvPr>
          <p:cNvSpPr/>
          <p:nvPr/>
        </p:nvSpPr>
        <p:spPr>
          <a:xfrm>
            <a:off x="6194425" y="6814754"/>
            <a:ext cx="3400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>
                <a:solidFill>
                  <a:srgbClr val="003399"/>
                </a:solidFill>
              </a:rPr>
              <a:t>https://www.grupobancolombia.com/tu360</a:t>
            </a:r>
            <a:endParaRPr lang="es-CO" sz="1400" dirty="0">
              <a:solidFill>
                <a:srgbClr val="003399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EA1CC320-D9F7-40AA-9DA0-5F9D311722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0512" y="1502378"/>
            <a:ext cx="4371975" cy="35242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035F3EC-096C-496F-9C9C-92A11767D9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8595" y="2179942"/>
            <a:ext cx="4225271" cy="141572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FA4EDC4-FABF-411D-B8A5-4A11B882862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2076" y="4338741"/>
            <a:ext cx="4367034" cy="171062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6B8B5F5B-3974-433B-9D30-AFD2D4D96B68}"/>
              </a:ext>
            </a:extLst>
          </p:cNvPr>
          <p:cNvSpPr/>
          <p:nvPr/>
        </p:nvSpPr>
        <p:spPr>
          <a:xfrm>
            <a:off x="8864534" y="724271"/>
            <a:ext cx="4557953" cy="49329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400" dirty="0">
                <a:solidFill>
                  <a:srgbClr val="2C2A29"/>
                </a:solidFill>
                <a:latin typeface="CIBFont Sans" panose="020B0603020202020104" pitchFamily="34" charset="77"/>
              </a:rPr>
              <a:t>Personas y Constructores </a:t>
            </a:r>
          </a:p>
        </p:txBody>
      </p:sp>
      <p:sp>
        <p:nvSpPr>
          <p:cNvPr id="16" name="Rounded Rectangle 33">
            <a:extLst>
              <a:ext uri="{FF2B5EF4-FFF2-40B4-BE49-F238E27FC236}">
                <a16:creationId xmlns="" xmlns:a16="http://schemas.microsoft.com/office/drawing/2014/main" id="{0D1CD52D-64E6-4F57-8D2E-5102145203B0}"/>
              </a:ext>
            </a:extLst>
          </p:cNvPr>
          <p:cNvSpPr/>
          <p:nvPr/>
        </p:nvSpPr>
        <p:spPr>
          <a:xfrm>
            <a:off x="4893515" y="110083"/>
            <a:ext cx="7675940" cy="493295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4000" b="1" dirty="0">
                <a:solidFill>
                  <a:srgbClr val="2C2A29"/>
                </a:solidFill>
                <a:latin typeface="CIBFont Sans" panose="020B0603020202020104" pitchFamily="34" charset="77"/>
              </a:rPr>
              <a:t>Ecosistemas y Alianzas </a:t>
            </a:r>
            <a:endParaRPr sz="4000" b="1" dirty="0">
              <a:solidFill>
                <a:srgbClr val="2C2A29"/>
              </a:solidFill>
              <a:latin typeface="CIBFont Sans" panose="020B0603020202020104" pitchFamily="34" charset="77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8A13058A-962D-4CA5-857A-B1F8A2885F40}"/>
              </a:ext>
            </a:extLst>
          </p:cNvPr>
          <p:cNvSpPr/>
          <p:nvPr/>
        </p:nvSpPr>
        <p:spPr>
          <a:xfrm>
            <a:off x="-1806575" y="-299273"/>
            <a:ext cx="5576250" cy="86653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3B2FE82C-30B8-4125-B028-E96381A035C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311947">
            <a:off x="-1277946" y="909948"/>
            <a:ext cx="6627708" cy="592075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196987DE-8E73-4D60-AE63-0CF7E0E77AD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508" y="2468587"/>
            <a:ext cx="3418062" cy="112707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F9A7BCC4-7AEE-4467-ADA8-B8E3B3201BD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4708" y="5113739"/>
            <a:ext cx="1876425" cy="59055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F65B4603-2AFC-45B2-9FFF-212FBEDBDBE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97119" y="7112263"/>
            <a:ext cx="2214058" cy="285036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FEDDF49B-9D83-4E56-866D-6CDA3231624B}"/>
              </a:ext>
            </a:extLst>
          </p:cNvPr>
          <p:cNvSpPr/>
          <p:nvPr/>
        </p:nvSpPr>
        <p:spPr>
          <a:xfrm>
            <a:off x="12442825" y="7174726"/>
            <a:ext cx="852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Rounded Bold" pitchFamily="50" charset="0"/>
              </a:rPr>
              <a:t>VOLVER</a:t>
            </a:r>
            <a:endParaRPr lang="es-CO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Elipse 2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F6133A4-8B20-4DC9-BAB6-D65420D48902}"/>
              </a:ext>
            </a:extLst>
          </p:cNvPr>
          <p:cNvSpPr/>
          <p:nvPr/>
        </p:nvSpPr>
        <p:spPr>
          <a:xfrm>
            <a:off x="12678137" y="6722619"/>
            <a:ext cx="426174" cy="431791"/>
          </a:xfrm>
          <a:prstGeom prst="ellipse">
            <a:avLst/>
          </a:prstGeom>
          <a:solidFill>
            <a:srgbClr val="00C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C2A2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7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604B455E-4E27-4904-87F3-1B17BC5E06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632344" y="6613525"/>
            <a:ext cx="401189" cy="40119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E700832D-EF15-487A-8515-1D8D294EACCB}"/>
              </a:ext>
            </a:extLst>
          </p:cNvPr>
          <p:cNvSpPr/>
          <p:nvPr/>
        </p:nvSpPr>
        <p:spPr>
          <a:xfrm>
            <a:off x="5033533" y="6705393"/>
            <a:ext cx="6190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rgbClr val="003399"/>
                </a:solidFill>
              </a:rPr>
              <a:t>https://www.grupobancolombia.com/personas/productos-servicios/pagos/flypass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76EBDF5-7B9E-470B-9A5B-6DE8D9CD69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8084" y="2989141"/>
            <a:ext cx="9395159" cy="181978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37613D2-65B0-4CD9-9A0F-A62423F3F549}"/>
              </a:ext>
            </a:extLst>
          </p:cNvPr>
          <p:cNvSpPr/>
          <p:nvPr/>
        </p:nvSpPr>
        <p:spPr>
          <a:xfrm>
            <a:off x="8333271" y="681030"/>
            <a:ext cx="4557953" cy="8402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400" dirty="0">
                <a:solidFill>
                  <a:srgbClr val="2C2A29"/>
                </a:solidFill>
                <a:latin typeface="CIBFont Sans" panose="020B0603020202020104" pitchFamily="34" charset="77"/>
              </a:rPr>
              <a:t>Personas y Empresas </a:t>
            </a:r>
          </a:p>
        </p:txBody>
      </p:sp>
      <p:sp>
        <p:nvSpPr>
          <p:cNvPr id="12" name="Rounded Rectangle 33">
            <a:extLst>
              <a:ext uri="{FF2B5EF4-FFF2-40B4-BE49-F238E27FC236}">
                <a16:creationId xmlns="" xmlns:a16="http://schemas.microsoft.com/office/drawing/2014/main" id="{816546CB-CA99-4EEE-8969-70A881472DEB}"/>
              </a:ext>
            </a:extLst>
          </p:cNvPr>
          <p:cNvSpPr/>
          <p:nvPr/>
        </p:nvSpPr>
        <p:spPr>
          <a:xfrm>
            <a:off x="4893515" y="110083"/>
            <a:ext cx="7675940" cy="493295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4000" b="1" dirty="0">
                <a:solidFill>
                  <a:srgbClr val="2C2A29"/>
                </a:solidFill>
                <a:latin typeface="CIBFont Sans" panose="020B0603020202020104" pitchFamily="34" charset="77"/>
              </a:rPr>
              <a:t>Ecosistemas y Alianzas </a:t>
            </a:r>
            <a:endParaRPr sz="4000" b="1" dirty="0">
              <a:solidFill>
                <a:srgbClr val="2C2A29"/>
              </a:solidFill>
              <a:latin typeface="CIBFont Sans" panose="020B0603020202020104" pitchFamily="34" charset="77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0241B89F-40AA-4FA3-BA4E-344AD7B75D16}"/>
              </a:ext>
            </a:extLst>
          </p:cNvPr>
          <p:cNvSpPr/>
          <p:nvPr/>
        </p:nvSpPr>
        <p:spPr>
          <a:xfrm>
            <a:off x="-1806575" y="-299273"/>
            <a:ext cx="5576250" cy="86653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3965FE0B-6A21-4C46-B155-623A3109D9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311947">
            <a:off x="-1277946" y="909948"/>
            <a:ext cx="6627708" cy="592075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F34F7072-62A8-4E79-A7A8-C1B4FD3E74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9" y="2989141"/>
            <a:ext cx="2643550" cy="88118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3881C339-8F44-4AD8-A0EB-D5D23007726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7427" y="7076756"/>
            <a:ext cx="2214058" cy="285036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2D56356A-CFAF-4B6E-A7F5-C728E6D0FAE8}"/>
              </a:ext>
            </a:extLst>
          </p:cNvPr>
          <p:cNvSpPr/>
          <p:nvPr/>
        </p:nvSpPr>
        <p:spPr>
          <a:xfrm>
            <a:off x="12442825" y="7174726"/>
            <a:ext cx="852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Rounded Bold" pitchFamily="50" charset="0"/>
              </a:rPr>
              <a:t>VOLVER</a:t>
            </a:r>
            <a:endParaRPr lang="es-CO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Elipse 18">
            <a:hlinkClick r:id="rId7" action="ppaction://hlinksldjump"/>
            <a:extLst>
              <a:ext uri="{FF2B5EF4-FFF2-40B4-BE49-F238E27FC236}">
                <a16:creationId xmlns="" xmlns:a16="http://schemas.microsoft.com/office/drawing/2014/main" id="{49386ABF-CB1C-46D4-9845-54194B91F917}"/>
              </a:ext>
            </a:extLst>
          </p:cNvPr>
          <p:cNvSpPr/>
          <p:nvPr/>
        </p:nvSpPr>
        <p:spPr>
          <a:xfrm>
            <a:off x="12678137" y="6722619"/>
            <a:ext cx="426174" cy="431791"/>
          </a:xfrm>
          <a:prstGeom prst="ellipse">
            <a:avLst/>
          </a:prstGeom>
          <a:solidFill>
            <a:srgbClr val="00C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C2A2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58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CD614137-680C-4B44-A928-F4B869A315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35190" y="6891570"/>
            <a:ext cx="401189" cy="40119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B43B4E7-B0B8-4412-8D19-D5F9FDF5C0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3009" y="1603647"/>
            <a:ext cx="9215438" cy="21650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EC3D3BA-FDE3-48EC-940B-AE229A8FF99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5234" y="4567269"/>
            <a:ext cx="9140310" cy="205440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621B12B0-12FA-463D-80BF-A76B345E2C42}"/>
              </a:ext>
            </a:extLst>
          </p:cNvPr>
          <p:cNvSpPr/>
          <p:nvPr/>
        </p:nvSpPr>
        <p:spPr>
          <a:xfrm>
            <a:off x="4177459" y="1167010"/>
            <a:ext cx="7954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</a:rPr>
              <a:t>PERSONAS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A190FFF3-CA1F-4266-BA5B-DBA4E31D7AF9}"/>
              </a:ext>
            </a:extLst>
          </p:cNvPr>
          <p:cNvSpPr/>
          <p:nvPr/>
        </p:nvSpPr>
        <p:spPr>
          <a:xfrm>
            <a:off x="4155234" y="4197937"/>
            <a:ext cx="7954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</a:rPr>
              <a:t>EMPRESAS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E5D878BA-1019-49E9-99A5-E579389B1789}"/>
              </a:ext>
            </a:extLst>
          </p:cNvPr>
          <p:cNvSpPr/>
          <p:nvPr/>
        </p:nvSpPr>
        <p:spPr>
          <a:xfrm>
            <a:off x="7158053" y="6891570"/>
            <a:ext cx="2768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rgbClr val="003399"/>
                </a:solidFill>
              </a:rPr>
              <a:t>https://www.puntoscolombia.com/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E9176E06-8A4D-4C2E-825F-332F90BC8798}"/>
              </a:ext>
            </a:extLst>
          </p:cNvPr>
          <p:cNvSpPr/>
          <p:nvPr/>
        </p:nvSpPr>
        <p:spPr>
          <a:xfrm>
            <a:off x="8333271" y="681030"/>
            <a:ext cx="4557953" cy="8402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400" dirty="0">
                <a:solidFill>
                  <a:srgbClr val="2C2A29"/>
                </a:solidFill>
                <a:latin typeface="CIBFont Sans" panose="020B0603020202020104" pitchFamily="34" charset="77"/>
              </a:rPr>
              <a:t>Personas y Empresas </a:t>
            </a:r>
          </a:p>
        </p:txBody>
      </p:sp>
      <p:sp>
        <p:nvSpPr>
          <p:cNvPr id="16" name="Rounded Rectangle 33">
            <a:extLst>
              <a:ext uri="{FF2B5EF4-FFF2-40B4-BE49-F238E27FC236}">
                <a16:creationId xmlns="" xmlns:a16="http://schemas.microsoft.com/office/drawing/2014/main" id="{D40D07B1-EBA0-46C3-B875-8F7B78CC936B}"/>
              </a:ext>
            </a:extLst>
          </p:cNvPr>
          <p:cNvSpPr/>
          <p:nvPr/>
        </p:nvSpPr>
        <p:spPr>
          <a:xfrm>
            <a:off x="4893515" y="110083"/>
            <a:ext cx="7675940" cy="493295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4000" b="1" dirty="0">
                <a:solidFill>
                  <a:srgbClr val="2C2A29"/>
                </a:solidFill>
                <a:latin typeface="CIBFont Sans" panose="020B0603020202020104" pitchFamily="34" charset="77"/>
              </a:rPr>
              <a:t>Ecosistemas y Alianzas </a:t>
            </a:r>
            <a:endParaRPr sz="4000" b="1" dirty="0">
              <a:solidFill>
                <a:srgbClr val="2C2A29"/>
              </a:solidFill>
              <a:latin typeface="CIBFont Sans" panose="020B0603020202020104" pitchFamily="34" charset="77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5507222D-51E4-42CE-AA79-CF31ED0FAF35}"/>
              </a:ext>
            </a:extLst>
          </p:cNvPr>
          <p:cNvSpPr/>
          <p:nvPr/>
        </p:nvSpPr>
        <p:spPr>
          <a:xfrm>
            <a:off x="-1806575" y="-299273"/>
            <a:ext cx="5576250" cy="86653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FC9BB1F3-A594-47A6-B349-F9416BADC7D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311947">
            <a:off x="-1277946" y="909948"/>
            <a:ext cx="6627708" cy="592075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DF0F1C24-ED8D-4174-8133-0F56ACC262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72" y="2587577"/>
            <a:ext cx="2362200" cy="23622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AEDBF6AF-F0BB-4D2C-9DA9-DEA5DE63EC3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90401" y="7201341"/>
            <a:ext cx="2214058" cy="285036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0D1FA0CA-69CE-40F0-A09A-DF69A7C39888}"/>
              </a:ext>
            </a:extLst>
          </p:cNvPr>
          <p:cNvSpPr/>
          <p:nvPr/>
        </p:nvSpPr>
        <p:spPr>
          <a:xfrm>
            <a:off x="12442825" y="7174726"/>
            <a:ext cx="852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Rounded Bold" pitchFamily="50" charset="0"/>
              </a:rPr>
              <a:t>VOLVER</a:t>
            </a:r>
            <a:endParaRPr lang="es-CO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Elipse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FAE88310-B1F6-4BFF-A13A-708014A40D89}"/>
              </a:ext>
            </a:extLst>
          </p:cNvPr>
          <p:cNvSpPr/>
          <p:nvPr/>
        </p:nvSpPr>
        <p:spPr>
          <a:xfrm>
            <a:off x="12678137" y="6722619"/>
            <a:ext cx="426174" cy="431791"/>
          </a:xfrm>
          <a:prstGeom prst="ellipse">
            <a:avLst/>
          </a:prstGeom>
          <a:solidFill>
            <a:srgbClr val="00C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C2A2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1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C9BDEFF9-DDD0-4CB5-A7C2-6E9CD0C0F11C}"/>
              </a:ext>
            </a:extLst>
          </p:cNvPr>
          <p:cNvSpPr/>
          <p:nvPr/>
        </p:nvSpPr>
        <p:spPr>
          <a:xfrm>
            <a:off x="5737225" y="6921301"/>
            <a:ext cx="5298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rgbClr val="003399"/>
                </a:solidFill>
              </a:rPr>
              <a:t>https://www.grupobancolombia.com/wps/portal/negocios/beneficios</a:t>
            </a:r>
          </a:p>
        </p:txBody>
      </p:sp>
      <p:pic>
        <p:nvPicPr>
          <p:cNvPr id="8" name="Imagen 7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E6A3C1B6-11A0-4F5D-B302-7C4A6DE065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58261" y="6806426"/>
            <a:ext cx="401189" cy="40119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545B8E6-FFCA-4066-8E97-7F1D75F62E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6779" y="1868896"/>
            <a:ext cx="8809090" cy="2628325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94E75BCC-6E52-4B28-B01D-4A9750249325}"/>
              </a:ext>
            </a:extLst>
          </p:cNvPr>
          <p:cNvSpPr/>
          <p:nvPr/>
        </p:nvSpPr>
        <p:spPr>
          <a:xfrm>
            <a:off x="5488928" y="4588171"/>
            <a:ext cx="5929482" cy="559700"/>
          </a:xfrm>
          <a:prstGeom prst="roundRect">
            <a:avLst>
              <a:gd name="adj" fmla="val 3427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3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Plataforma exclusiva SIN COSTO para cliente con Adquirencia Bancolombia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3A92C96-EAEB-441A-841B-5177A6B835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5285" y="5262746"/>
            <a:ext cx="2190750" cy="6477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AFD9EFFB-B140-4001-8A2C-98713BC30E86}"/>
              </a:ext>
            </a:extLst>
          </p:cNvPr>
          <p:cNvSpPr/>
          <p:nvPr/>
        </p:nvSpPr>
        <p:spPr>
          <a:xfrm>
            <a:off x="10186988" y="773954"/>
            <a:ext cx="1518754" cy="4172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400" dirty="0">
                <a:solidFill>
                  <a:srgbClr val="2C2A29"/>
                </a:solidFill>
                <a:latin typeface="CIBFont Sans" panose="020B0603020202020104" pitchFamily="34" charset="77"/>
              </a:rPr>
              <a:t>Empresas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4E5672BD-61E0-4DC7-9B74-F13AE8557C19}"/>
              </a:ext>
            </a:extLst>
          </p:cNvPr>
          <p:cNvSpPr/>
          <p:nvPr/>
        </p:nvSpPr>
        <p:spPr>
          <a:xfrm>
            <a:off x="-1806575" y="-299273"/>
            <a:ext cx="5576250" cy="86653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65383256-4BD1-4869-B6E7-1395E098C19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311947">
            <a:off x="-1277946" y="909948"/>
            <a:ext cx="6627708" cy="592075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8DB60069-9752-4B80-AA2D-9615730921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4668" y="2749105"/>
            <a:ext cx="2667000" cy="1284321"/>
          </a:xfrm>
          <a:prstGeom prst="rect">
            <a:avLst/>
          </a:prstGeom>
        </p:spPr>
      </p:pic>
      <p:sp>
        <p:nvSpPr>
          <p:cNvPr id="18" name="Rounded Rectangle 33">
            <a:extLst>
              <a:ext uri="{FF2B5EF4-FFF2-40B4-BE49-F238E27FC236}">
                <a16:creationId xmlns="" xmlns:a16="http://schemas.microsoft.com/office/drawing/2014/main" id="{B589BB09-C775-4FF7-984D-224297AC829D}"/>
              </a:ext>
            </a:extLst>
          </p:cNvPr>
          <p:cNvSpPr/>
          <p:nvPr/>
        </p:nvSpPr>
        <p:spPr>
          <a:xfrm>
            <a:off x="4893515" y="280659"/>
            <a:ext cx="7675940" cy="493295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4000" b="1" dirty="0">
                <a:solidFill>
                  <a:srgbClr val="2C2A29"/>
                </a:solidFill>
                <a:latin typeface="CIBFont Sans" panose="020B0603020202020104" pitchFamily="34" charset="77"/>
              </a:rPr>
              <a:t>Ecosistemas y Alianzas </a:t>
            </a:r>
            <a:endParaRPr sz="4000" b="1" dirty="0">
              <a:solidFill>
                <a:srgbClr val="2C2A29"/>
              </a:solidFill>
              <a:latin typeface="CIBFont Sans" panose="020B0603020202020104" pitchFamily="34" charset="77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2ED8437E-13DB-493B-9FDC-DF561B867EB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98856" y="7246531"/>
            <a:ext cx="2214058" cy="285036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2D20FF63-10AA-4B30-A0E3-FCCDFA3D3350}"/>
              </a:ext>
            </a:extLst>
          </p:cNvPr>
          <p:cNvSpPr/>
          <p:nvPr/>
        </p:nvSpPr>
        <p:spPr>
          <a:xfrm>
            <a:off x="12442825" y="7174726"/>
            <a:ext cx="852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Rounded Bold" pitchFamily="50" charset="0"/>
              </a:rPr>
              <a:t>VOLVER</a:t>
            </a:r>
            <a:endParaRPr lang="es-CO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Elipse 21">
            <a:hlinkClick r:id="rId8" action="ppaction://hlinksldjump"/>
            <a:extLst>
              <a:ext uri="{FF2B5EF4-FFF2-40B4-BE49-F238E27FC236}">
                <a16:creationId xmlns="" xmlns:a16="http://schemas.microsoft.com/office/drawing/2014/main" id="{C5426EF6-E51F-4337-BC21-9E2396398B7A}"/>
              </a:ext>
            </a:extLst>
          </p:cNvPr>
          <p:cNvSpPr/>
          <p:nvPr/>
        </p:nvSpPr>
        <p:spPr>
          <a:xfrm>
            <a:off x="12678137" y="6722619"/>
            <a:ext cx="426174" cy="431791"/>
          </a:xfrm>
          <a:prstGeom prst="ellipse">
            <a:avLst/>
          </a:prstGeom>
          <a:solidFill>
            <a:srgbClr val="00C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C2A2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64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4501B360-F0B3-44CA-9532-F5BE095298D6}"/>
              </a:ext>
            </a:extLst>
          </p:cNvPr>
          <p:cNvSpPr/>
          <p:nvPr/>
        </p:nvSpPr>
        <p:spPr>
          <a:xfrm>
            <a:off x="4380951" y="6907173"/>
            <a:ext cx="5298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rgbClr val="003399"/>
                </a:solidFill>
              </a:rPr>
              <a:t>https://www.grupobancolombia.com/wps/portal/negocios/beneficios</a:t>
            </a:r>
          </a:p>
        </p:txBody>
      </p:sp>
      <p:pic>
        <p:nvPicPr>
          <p:cNvPr id="8" name="Imagen 7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3B494440-C377-41E2-AC6B-08C5C0A673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001987" y="6792298"/>
            <a:ext cx="401189" cy="40119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6E42D0E-7F48-467B-A4B0-AAEC40F86C55}"/>
              </a:ext>
            </a:extLst>
          </p:cNvPr>
          <p:cNvSpPr/>
          <p:nvPr/>
        </p:nvSpPr>
        <p:spPr>
          <a:xfrm>
            <a:off x="4772949" y="1002539"/>
            <a:ext cx="6602854" cy="3266731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637F957B-507B-41FF-8D18-609822E549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79517" y="887982"/>
            <a:ext cx="3640320" cy="326673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80D720F9-2BD5-4710-8C07-917E63AC56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91278" y="3504700"/>
            <a:ext cx="2908919" cy="100766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36351D53-22DE-4ED9-826E-BDCB51BB557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4821" y="853511"/>
            <a:ext cx="4446907" cy="33769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2B0E3102-7AB1-488A-8F4C-591A590AED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5909" y="3482475"/>
            <a:ext cx="2624275" cy="100069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FDA7151D-74E9-4828-9D55-3E6B40CD5F08}"/>
              </a:ext>
            </a:extLst>
          </p:cNvPr>
          <p:cNvSpPr/>
          <p:nvPr/>
        </p:nvSpPr>
        <p:spPr>
          <a:xfrm>
            <a:off x="6314695" y="5157880"/>
            <a:ext cx="226500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ld" pitchFamily="50" charset="0"/>
              </a:rPr>
              <a:t>TOPES</a:t>
            </a: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CO" sz="1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Máx. a debitar y mantener: </a:t>
            </a:r>
          </a:p>
          <a:p>
            <a:pPr algn="ctr"/>
            <a:r>
              <a:rPr lang="es-CO" sz="1200" dirty="0">
                <a:solidFill>
                  <a:schemeClr val="accent1">
                    <a:lumMod val="50000"/>
                  </a:schemeClr>
                </a:solidFill>
                <a:latin typeface="Gotham Rounded Bold" pitchFamily="50" charset="0"/>
              </a:rPr>
              <a:t>$6.9 </a:t>
            </a:r>
            <a:r>
              <a:rPr lang="es-CO" sz="1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millones. </a:t>
            </a:r>
          </a:p>
          <a:p>
            <a:pPr algn="ctr"/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ld" pitchFamily="50" charset="0"/>
              </a:rPr>
              <a:t>RETIROS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Cajero: </a:t>
            </a:r>
            <a:r>
              <a:rPr lang="es-CO" sz="1200" dirty="0">
                <a:solidFill>
                  <a:schemeClr val="accent1">
                    <a:lumMod val="50000"/>
                  </a:schemeClr>
                </a:solidFill>
                <a:latin typeface="Gotham Rounded Bold" pitchFamily="50" charset="0"/>
              </a:rPr>
              <a:t>$0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Corresponsal B: </a:t>
            </a:r>
            <a:r>
              <a:rPr lang="es-CO" sz="1200" dirty="0">
                <a:solidFill>
                  <a:schemeClr val="accent1">
                    <a:lumMod val="50000"/>
                  </a:schemeClr>
                </a:solidFill>
                <a:latin typeface="Gotham Rounded Bold" pitchFamily="50" charset="0"/>
              </a:rPr>
              <a:t>$2.000</a:t>
            </a:r>
          </a:p>
          <a:p>
            <a:pPr algn="ctr"/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ld" pitchFamily="50" charset="0"/>
              </a:rPr>
              <a:t>CLIENTES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accent1">
                    <a:lumMod val="50000"/>
                  </a:schemeClr>
                </a:solidFill>
                <a:latin typeface="Gotham Rounded Bold" pitchFamily="50" charset="0"/>
              </a:rPr>
              <a:t>4.5 </a:t>
            </a:r>
            <a:r>
              <a:rPr lang="es-CO" sz="1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millones </a:t>
            </a:r>
            <a:endParaRPr lang="es-CO" sz="1200" dirty="0">
              <a:solidFill>
                <a:schemeClr val="accent1">
                  <a:lumMod val="50000"/>
                </a:schemeClr>
              </a:solidFill>
              <a:latin typeface="Gotham Rounded Bold" pitchFamily="50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91893BDC-B18E-4415-9EE1-D08CB8E357E4}"/>
              </a:ext>
            </a:extLst>
          </p:cNvPr>
          <p:cNvSpPr/>
          <p:nvPr/>
        </p:nvSpPr>
        <p:spPr>
          <a:xfrm>
            <a:off x="11110859" y="4394644"/>
            <a:ext cx="2039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ld" pitchFamily="50" charset="0"/>
              </a:rPr>
              <a:t>CLIENTES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accent1">
                    <a:lumMod val="50000"/>
                  </a:schemeClr>
                </a:solidFill>
                <a:latin typeface="Gotham Rounded Bold" pitchFamily="50" charset="0"/>
              </a:rPr>
              <a:t>2.5 </a:t>
            </a:r>
            <a:r>
              <a:rPr lang="es-CO" sz="12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millones </a:t>
            </a:r>
            <a:endParaRPr lang="es-CO" sz="1200" dirty="0">
              <a:solidFill>
                <a:schemeClr val="accent1">
                  <a:lumMod val="50000"/>
                </a:schemeClr>
              </a:solidFill>
              <a:latin typeface="Gotham Rounded Bold" pitchFamily="50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B1202B20-313D-497C-8817-7433CBBEC30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48902" y="4914238"/>
            <a:ext cx="3098721" cy="163347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D36C882D-5AB7-42B3-AAA8-58938379190A}"/>
              </a:ext>
            </a:extLst>
          </p:cNvPr>
          <p:cNvSpPr/>
          <p:nvPr/>
        </p:nvSpPr>
        <p:spPr>
          <a:xfrm>
            <a:off x="6314695" y="4476405"/>
            <a:ext cx="2039120" cy="523220"/>
          </a:xfrm>
          <a:prstGeom prst="rect">
            <a:avLst/>
          </a:prstGeom>
          <a:solidFill>
            <a:schemeClr val="bg1"/>
          </a:solidFill>
          <a:ln w="22225">
            <a:solidFill>
              <a:srgbClr val="FFC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Recaudo electrónico referenciado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39639BF6-E03B-4A63-B50B-42F5CF982DE8}"/>
              </a:ext>
            </a:extLst>
          </p:cNvPr>
          <p:cNvSpPr/>
          <p:nvPr/>
        </p:nvSpPr>
        <p:spPr>
          <a:xfrm>
            <a:off x="12442825" y="7174726"/>
            <a:ext cx="852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Rounded Bold" pitchFamily="50" charset="0"/>
              </a:rPr>
              <a:t>VOLVER</a:t>
            </a:r>
            <a:endParaRPr lang="es-CO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DF74FB32-EEE3-482F-A9F6-45955AA4C6F6}"/>
              </a:ext>
            </a:extLst>
          </p:cNvPr>
          <p:cNvSpPr/>
          <p:nvPr/>
        </p:nvSpPr>
        <p:spPr>
          <a:xfrm>
            <a:off x="8814900" y="488799"/>
            <a:ext cx="3790638" cy="3668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400" dirty="0">
                <a:solidFill>
                  <a:srgbClr val="2C2A29"/>
                </a:solidFill>
                <a:latin typeface="CIBFont Sans" panose="020B0603020202020104" pitchFamily="34" charset="77"/>
              </a:rPr>
              <a:t>Personas y Empresas </a:t>
            </a:r>
          </a:p>
        </p:txBody>
      </p:sp>
      <p:sp>
        <p:nvSpPr>
          <p:cNvPr id="21" name="Rounded Rectangle 33">
            <a:extLst>
              <a:ext uri="{FF2B5EF4-FFF2-40B4-BE49-F238E27FC236}">
                <a16:creationId xmlns="" xmlns:a16="http://schemas.microsoft.com/office/drawing/2014/main" id="{130DFF9E-F5DA-4A08-9F0B-81C7FBC108E3}"/>
              </a:ext>
            </a:extLst>
          </p:cNvPr>
          <p:cNvSpPr/>
          <p:nvPr/>
        </p:nvSpPr>
        <p:spPr>
          <a:xfrm>
            <a:off x="6782399" y="-23046"/>
            <a:ext cx="7675940" cy="493295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4000" b="1" dirty="0">
                <a:solidFill>
                  <a:srgbClr val="2C2A29"/>
                </a:solidFill>
                <a:latin typeface="CIBFont Sans" panose="020B0603020202020104" pitchFamily="34" charset="77"/>
              </a:rPr>
              <a:t>Digitales </a:t>
            </a:r>
            <a:endParaRPr sz="4000" b="1" dirty="0">
              <a:solidFill>
                <a:srgbClr val="2C2A29"/>
              </a:solidFill>
              <a:latin typeface="CIBFont Sans" panose="020B0603020202020104" pitchFamily="34" charset="77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22213D33-F641-4DB0-821F-5E11E8ABCD7A}"/>
              </a:ext>
            </a:extLst>
          </p:cNvPr>
          <p:cNvSpPr/>
          <p:nvPr/>
        </p:nvSpPr>
        <p:spPr>
          <a:xfrm>
            <a:off x="-1806575" y="-299273"/>
            <a:ext cx="5576250" cy="86653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8D22C5F7-B5CD-430A-8220-7F43A23839B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311947">
            <a:off x="-1277946" y="909948"/>
            <a:ext cx="6627708" cy="592075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4463AF14-D286-4D50-81D1-2867723035F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692" y="2580717"/>
            <a:ext cx="2155213" cy="82183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65F61471-451C-4FC3-B392-4D8EB929E8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4014" y="3723717"/>
            <a:ext cx="2520678" cy="861992"/>
          </a:xfrm>
          <a:prstGeom prst="rect">
            <a:avLst/>
          </a:prstGeom>
        </p:spPr>
      </p:pic>
      <p:sp>
        <p:nvSpPr>
          <p:cNvPr id="26" name="Elipse 25">
            <a:hlinkClick r:id="rId9" action="ppaction://hlinksldjump"/>
            <a:extLst>
              <a:ext uri="{FF2B5EF4-FFF2-40B4-BE49-F238E27FC236}">
                <a16:creationId xmlns="" xmlns:a16="http://schemas.microsoft.com/office/drawing/2014/main" id="{950A7443-9A7D-4975-A02A-34BB97D9E9FE}"/>
              </a:ext>
            </a:extLst>
          </p:cNvPr>
          <p:cNvSpPr/>
          <p:nvPr/>
        </p:nvSpPr>
        <p:spPr>
          <a:xfrm>
            <a:off x="12678137" y="6722619"/>
            <a:ext cx="426174" cy="431791"/>
          </a:xfrm>
          <a:prstGeom prst="ellipse">
            <a:avLst/>
          </a:prstGeom>
          <a:solidFill>
            <a:srgbClr val="00C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C2A29"/>
              </a:solidFill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57D50BA6-649E-4542-BC31-7204860A2F2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910" y="7270333"/>
            <a:ext cx="2214058" cy="285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46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4D3A547-33BB-41FC-9351-E9F134A4793B}"/>
              </a:ext>
            </a:extLst>
          </p:cNvPr>
          <p:cNvSpPr/>
          <p:nvPr/>
        </p:nvSpPr>
        <p:spPr>
          <a:xfrm>
            <a:off x="5043984" y="6887673"/>
            <a:ext cx="5298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rgbClr val="003399"/>
                </a:solidFill>
              </a:rPr>
              <a:t>https://www.grupobancolombia.com/wps/portal/negocios/beneficios</a:t>
            </a:r>
          </a:p>
        </p:txBody>
      </p:sp>
      <p:pic>
        <p:nvPicPr>
          <p:cNvPr id="6" name="Imagen 5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FB33F7F2-FFD3-409E-8BF5-32ED27E2FF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652989" y="6794260"/>
            <a:ext cx="401189" cy="40119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A6EDB8C3-8693-4C25-914A-4D011486AD8D}"/>
              </a:ext>
            </a:extLst>
          </p:cNvPr>
          <p:cNvSpPr/>
          <p:nvPr/>
        </p:nvSpPr>
        <p:spPr>
          <a:xfrm>
            <a:off x="7566623" y="3343354"/>
            <a:ext cx="4982862" cy="1290042"/>
          </a:xfrm>
          <a:prstGeom prst="roundRect">
            <a:avLst>
              <a:gd name="adj" fmla="val 3427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31"/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D8D8DB1A-DDBD-46D8-B735-9306894F5E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604" y="2140877"/>
            <a:ext cx="3629025" cy="317182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8F828F5-8333-46B5-A5B9-824739C13ABF}"/>
              </a:ext>
            </a:extLst>
          </p:cNvPr>
          <p:cNvSpPr/>
          <p:nvPr/>
        </p:nvSpPr>
        <p:spPr>
          <a:xfrm>
            <a:off x="8102343" y="3455921"/>
            <a:ext cx="3911422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5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</a:rPr>
              <a:t>APP PERSONAS: </a:t>
            </a:r>
          </a:p>
          <a:p>
            <a:r>
              <a:rPr lang="es-CO" sz="158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</a:rPr>
              <a:t>Con </a:t>
            </a:r>
            <a:r>
              <a:rPr lang="es-CO" sz="158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</a:rPr>
              <a:t>Transfiya</a:t>
            </a:r>
            <a:r>
              <a:rPr lang="es-CO" sz="158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</a:rPr>
              <a:t> envías o recibes plata en línea de otros bancos que también tienen </a:t>
            </a:r>
            <a:r>
              <a:rPr lang="es-CO" sz="158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</a:rPr>
              <a:t>Transfiya</a:t>
            </a:r>
            <a:r>
              <a:rPr lang="es-CO" sz="158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ok" pitchFamily="50" charset="0"/>
              </a:rPr>
              <a:t>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32F80EC0-2133-4104-8FC1-C2D5C1240DE0}"/>
              </a:ext>
            </a:extLst>
          </p:cNvPr>
          <p:cNvSpPr/>
          <p:nvPr/>
        </p:nvSpPr>
        <p:spPr>
          <a:xfrm>
            <a:off x="12442825" y="7174726"/>
            <a:ext cx="852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Rounded Bold" pitchFamily="50" charset="0"/>
              </a:rPr>
              <a:t>VOLVER</a:t>
            </a:r>
            <a:endParaRPr lang="es-CO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C3788D06-F20C-4D38-83FF-929FB0A756B7}"/>
              </a:ext>
            </a:extLst>
          </p:cNvPr>
          <p:cNvSpPr/>
          <p:nvPr/>
        </p:nvSpPr>
        <p:spPr>
          <a:xfrm>
            <a:off x="9337987" y="830210"/>
            <a:ext cx="3790638" cy="3668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400" dirty="0">
                <a:solidFill>
                  <a:srgbClr val="2C2A29"/>
                </a:solidFill>
                <a:latin typeface="CIBFont Sans" panose="020B0603020202020104" pitchFamily="34" charset="77"/>
              </a:rPr>
              <a:t>Personas y Empresas </a:t>
            </a:r>
          </a:p>
        </p:txBody>
      </p:sp>
      <p:sp>
        <p:nvSpPr>
          <p:cNvPr id="16" name="Rounded Rectangle 33">
            <a:extLst>
              <a:ext uri="{FF2B5EF4-FFF2-40B4-BE49-F238E27FC236}">
                <a16:creationId xmlns="" xmlns:a16="http://schemas.microsoft.com/office/drawing/2014/main" id="{22097800-0F70-4716-BD54-93F808A1E5C8}"/>
              </a:ext>
            </a:extLst>
          </p:cNvPr>
          <p:cNvSpPr/>
          <p:nvPr/>
        </p:nvSpPr>
        <p:spPr>
          <a:xfrm>
            <a:off x="7261225" y="336915"/>
            <a:ext cx="7675940" cy="493295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4000" b="1" dirty="0">
                <a:solidFill>
                  <a:srgbClr val="2C2A29"/>
                </a:solidFill>
                <a:latin typeface="CIBFont Sans" panose="020B0603020202020104" pitchFamily="34" charset="77"/>
              </a:rPr>
              <a:t>Digitales </a:t>
            </a:r>
            <a:endParaRPr sz="4000" b="1" dirty="0">
              <a:solidFill>
                <a:srgbClr val="2C2A29"/>
              </a:solidFill>
              <a:latin typeface="CIBFont Sans" panose="020B0603020202020104" pitchFamily="34" charset="77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E60DB275-21B0-48AB-A266-73AA7756BBB4}"/>
              </a:ext>
            </a:extLst>
          </p:cNvPr>
          <p:cNvSpPr/>
          <p:nvPr/>
        </p:nvSpPr>
        <p:spPr>
          <a:xfrm>
            <a:off x="-1806575" y="-299273"/>
            <a:ext cx="5576250" cy="86653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B44351F8-62E4-45EC-B030-55B3492467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311947">
            <a:off x="-1277946" y="909948"/>
            <a:ext cx="6627708" cy="592075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E7B27F87-E340-44E4-B0E5-BA4254FBA61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768" y="3420085"/>
            <a:ext cx="2664678" cy="900477"/>
          </a:xfrm>
          <a:prstGeom prst="rect">
            <a:avLst/>
          </a:prstGeom>
        </p:spPr>
      </p:pic>
      <p:sp>
        <p:nvSpPr>
          <p:cNvPr id="20" name="Elipse 19">
            <a:hlinkClick r:id="rId6" action="ppaction://hlinksldjump"/>
            <a:extLst>
              <a:ext uri="{FF2B5EF4-FFF2-40B4-BE49-F238E27FC236}">
                <a16:creationId xmlns="" xmlns:a16="http://schemas.microsoft.com/office/drawing/2014/main" id="{218E0B6C-7BD0-4A10-83F4-D0196FBB4D18}"/>
              </a:ext>
            </a:extLst>
          </p:cNvPr>
          <p:cNvSpPr/>
          <p:nvPr/>
        </p:nvSpPr>
        <p:spPr>
          <a:xfrm>
            <a:off x="12678137" y="6722619"/>
            <a:ext cx="426174" cy="431791"/>
          </a:xfrm>
          <a:prstGeom prst="ellipse">
            <a:avLst/>
          </a:prstGeom>
          <a:solidFill>
            <a:srgbClr val="00C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C2A29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BDA760DB-D7BB-4046-9AD3-1E38C0B8A71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9594" y="7252586"/>
            <a:ext cx="2214058" cy="285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6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medidor&#10;&#10;Descripción generada automáticamente">
            <a:extLst>
              <a:ext uri="{FF2B5EF4-FFF2-40B4-BE49-F238E27FC236}">
                <a16:creationId xmlns="" xmlns:a16="http://schemas.microsoft.com/office/drawing/2014/main" id="{5442EDDF-7BB8-474D-87C8-B05258BD1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4869845"/>
            <a:ext cx="13760450" cy="448390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33C7F0B-C5A0-48E3-8983-DE52F6E1FF84}"/>
              </a:ext>
            </a:extLst>
          </p:cNvPr>
          <p:cNvSpPr/>
          <p:nvPr/>
        </p:nvSpPr>
        <p:spPr>
          <a:xfrm>
            <a:off x="0" y="0"/>
            <a:ext cx="13760450" cy="1095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DBDEBBB4-D927-4271-A7CF-FE36D8082EF5}"/>
              </a:ext>
            </a:extLst>
          </p:cNvPr>
          <p:cNvSpPr/>
          <p:nvPr/>
        </p:nvSpPr>
        <p:spPr>
          <a:xfrm>
            <a:off x="1154112" y="148567"/>
            <a:ext cx="11452225" cy="1095941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ES_tradnl" sz="316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BFont Sans" panose="020B0603020202020104" pitchFamily="34" charset="77"/>
              </a:rPr>
              <a:t>Liderazgo y Cobertura </a:t>
            </a:r>
          </a:p>
        </p:txBody>
      </p:sp>
      <p:sp>
        <p:nvSpPr>
          <p:cNvPr id="77" name="Rounded Rectangle 33">
            <a:extLst>
              <a:ext uri="{FF2B5EF4-FFF2-40B4-BE49-F238E27FC236}">
                <a16:creationId xmlns="" xmlns:a16="http://schemas.microsoft.com/office/drawing/2014/main" id="{49EF07A1-C4A1-4C6F-B7DF-6B0E783D34AE}"/>
              </a:ext>
            </a:extLst>
          </p:cNvPr>
          <p:cNvSpPr/>
          <p:nvPr/>
        </p:nvSpPr>
        <p:spPr>
          <a:xfrm>
            <a:off x="3036510" y="661612"/>
            <a:ext cx="7687427" cy="370931"/>
          </a:xfrm>
          <a:prstGeom prst="roundRect">
            <a:avLst>
              <a:gd name="adj" fmla="val 50000"/>
            </a:avLst>
          </a:prstGeom>
          <a:solidFill>
            <a:srgbClr val="FCD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ld" pitchFamily="50" charset="0"/>
              </a:rPr>
              <a:t>Cifras Superfinanciera de Colombia: Inteligencia Competitiva  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Gotham Rounded Bold" pitchFamily="50" charset="0"/>
            </a:endParaRPr>
          </a:p>
        </p:txBody>
      </p:sp>
      <p:sp>
        <p:nvSpPr>
          <p:cNvPr id="78" name="Google Shape;8789;p52">
            <a:extLst>
              <a:ext uri="{FF2B5EF4-FFF2-40B4-BE49-F238E27FC236}">
                <a16:creationId xmlns="" xmlns:a16="http://schemas.microsoft.com/office/drawing/2014/main" id="{E83EBEC6-2E20-4F0C-B96C-A974445031FC}"/>
              </a:ext>
            </a:extLst>
          </p:cNvPr>
          <p:cNvSpPr txBox="1">
            <a:spLocks/>
          </p:cNvSpPr>
          <p:nvPr/>
        </p:nvSpPr>
        <p:spPr>
          <a:xfrm>
            <a:off x="403225" y="2314120"/>
            <a:ext cx="5570109" cy="2277547"/>
          </a:xfrm>
          <a:prstGeom prst="rect">
            <a:avLst/>
          </a:prstGeom>
          <a:ln w="15875">
            <a:noFill/>
            <a:prstDash val="dashDot"/>
          </a:ln>
        </p:spPr>
        <p:txBody>
          <a:bodyPr wrap="square">
            <a:spAutoFit/>
          </a:bodyPr>
          <a:lstStyle>
            <a:defPPr>
              <a:defRPr lang="es-CO"/>
            </a:defPPr>
            <a:lvl1pPr marL="342900" indent="-342900" algn="ctr">
              <a:buBlip>
                <a:blip r:embed="rId4"/>
              </a:buBlip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l"/>
            <a:r>
              <a:rPr lang="es-CO" sz="1600" dirty="0">
                <a:solidFill>
                  <a:schemeClr val="bg1"/>
                </a:solidFill>
              </a:rPr>
              <a:t>CAJEROS: 5.090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s-CO" b="0" dirty="0">
                <a:solidFill>
                  <a:schemeClr val="bg1"/>
                </a:solidFill>
                <a:latin typeface="Gotham Rounded Bold"/>
                <a:sym typeface="Gotham Rounded Bold"/>
              </a:rPr>
              <a:t>2.3 </a:t>
            </a:r>
            <a:r>
              <a:rPr lang="es-CO" sz="1400" b="0" dirty="0">
                <a:solidFill>
                  <a:schemeClr val="bg1"/>
                </a:solidFill>
              </a:rPr>
              <a:t>Veces + 2° Davivienda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s-CO" b="0" dirty="0">
                <a:solidFill>
                  <a:schemeClr val="bg1"/>
                </a:solidFill>
                <a:latin typeface="Gotham Rounded Bold"/>
              </a:rPr>
              <a:t>1.5 </a:t>
            </a:r>
            <a:r>
              <a:rPr lang="es-CO" sz="1400" b="0" dirty="0">
                <a:solidFill>
                  <a:schemeClr val="bg1"/>
                </a:solidFill>
              </a:rPr>
              <a:t>Veces + Todo Aval </a:t>
            </a:r>
            <a:endParaRPr lang="es-CO" sz="1600" dirty="0">
              <a:solidFill>
                <a:schemeClr val="bg1"/>
              </a:solidFill>
            </a:endParaRPr>
          </a:p>
          <a:p>
            <a:pPr algn="l"/>
            <a:r>
              <a:rPr lang="es-CO" sz="1600" dirty="0">
                <a:solidFill>
                  <a:schemeClr val="bg1"/>
                </a:solidFill>
              </a:rPr>
              <a:t>SUCURSALES: 678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s-CO" b="0" dirty="0">
                <a:solidFill>
                  <a:schemeClr val="bg1"/>
                </a:solidFill>
                <a:latin typeface="Gotham Rounded Bold"/>
              </a:rPr>
              <a:t>2° </a:t>
            </a:r>
            <a:r>
              <a:rPr lang="es-CO" sz="1400" b="0" dirty="0">
                <a:solidFill>
                  <a:schemeClr val="bg1"/>
                </a:solidFill>
              </a:rPr>
              <a:t>después de Banco Agrario</a:t>
            </a:r>
            <a:endParaRPr lang="es-CO" sz="1600" dirty="0">
              <a:solidFill>
                <a:schemeClr val="bg1"/>
              </a:solidFill>
            </a:endParaRPr>
          </a:p>
          <a:p>
            <a:pPr algn="l"/>
            <a:r>
              <a:rPr lang="es-CO" sz="1600" dirty="0">
                <a:solidFill>
                  <a:schemeClr val="bg1"/>
                </a:solidFill>
              </a:rPr>
              <a:t>CORRESPOSALES BANCARIOS: 16.288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s-CO" b="0" dirty="0">
                <a:solidFill>
                  <a:schemeClr val="bg1"/>
                </a:solidFill>
                <a:latin typeface="Gotham Rounded Bold"/>
              </a:rPr>
              <a:t>63% </a:t>
            </a:r>
            <a:r>
              <a:rPr lang="es-CO" sz="1400" b="0" dirty="0">
                <a:solidFill>
                  <a:schemeClr val="bg1"/>
                </a:solidFill>
              </a:rPr>
              <a:t>tx país, con 10% de la Red, que moviliza el 77% de los Recursos</a:t>
            </a:r>
          </a:p>
        </p:txBody>
      </p:sp>
      <p:sp>
        <p:nvSpPr>
          <p:cNvPr id="79" name="Google Shape;8789;p52">
            <a:extLst>
              <a:ext uri="{FF2B5EF4-FFF2-40B4-BE49-F238E27FC236}">
                <a16:creationId xmlns="" xmlns:a16="http://schemas.microsoft.com/office/drawing/2014/main" id="{D3F99831-ABE3-4EE8-BC04-D3B71CAE5FA9}"/>
              </a:ext>
            </a:extLst>
          </p:cNvPr>
          <p:cNvSpPr txBox="1">
            <a:spLocks/>
          </p:cNvSpPr>
          <p:nvPr/>
        </p:nvSpPr>
        <p:spPr>
          <a:xfrm>
            <a:off x="4902921" y="2457497"/>
            <a:ext cx="4289745" cy="72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ts val="1320"/>
              </a:lnSpc>
              <a:buSzPts val="1500"/>
              <a:buFont typeface="Nunito"/>
              <a:buNone/>
              <a:defRPr sz="1100" b="1">
                <a:solidFill>
                  <a:srgbClr val="000066"/>
                </a:solidFill>
                <a:latin typeface="Nunito"/>
                <a:ea typeface="Nunito"/>
                <a:cs typeface="Nunito"/>
              </a:defRPr>
            </a:lvl1pPr>
            <a:lvl2pPr marL="914400" indent="-323850">
              <a:lnSpc>
                <a:spcPct val="115000"/>
              </a:lnSpc>
              <a:spcBef>
                <a:spcPts val="1600"/>
              </a:spcBef>
              <a:buSzPts val="1500"/>
              <a:buFont typeface="Nunito"/>
              <a:buChar char="○"/>
              <a:defRPr sz="1500">
                <a:latin typeface="Nunito"/>
                <a:ea typeface="Nunito"/>
                <a:cs typeface="Nunito"/>
              </a:defRPr>
            </a:lvl2pPr>
            <a:lvl3pPr marL="1371600" indent="-323850">
              <a:lnSpc>
                <a:spcPct val="115000"/>
              </a:lnSpc>
              <a:spcBef>
                <a:spcPts val="1600"/>
              </a:spcBef>
              <a:buSzPts val="1500"/>
              <a:buFont typeface="Nunito"/>
              <a:buChar char="■"/>
              <a:defRPr sz="1500">
                <a:latin typeface="Nunito"/>
                <a:ea typeface="Nunito"/>
                <a:cs typeface="Nunito"/>
              </a:defRPr>
            </a:lvl3pPr>
            <a:lvl4pPr marL="1828800" indent="-323850">
              <a:lnSpc>
                <a:spcPct val="115000"/>
              </a:lnSpc>
              <a:spcBef>
                <a:spcPts val="1600"/>
              </a:spcBef>
              <a:buSzPts val="1500"/>
              <a:buFont typeface="Nunito"/>
              <a:buChar char="●"/>
              <a:defRPr sz="1500">
                <a:latin typeface="Nunito"/>
                <a:ea typeface="Nunito"/>
                <a:cs typeface="Nunito"/>
              </a:defRPr>
            </a:lvl4pPr>
            <a:lvl5pPr marL="2286000" indent="-323850">
              <a:lnSpc>
                <a:spcPct val="115000"/>
              </a:lnSpc>
              <a:spcBef>
                <a:spcPts val="1600"/>
              </a:spcBef>
              <a:buSzPts val="1500"/>
              <a:buFont typeface="Nunito"/>
              <a:buChar char="○"/>
              <a:defRPr sz="1500">
                <a:latin typeface="Nunito"/>
                <a:ea typeface="Nunito"/>
                <a:cs typeface="Nunito"/>
              </a:defRPr>
            </a:lvl5pPr>
            <a:lvl6pPr marL="2743200" indent="-323850">
              <a:lnSpc>
                <a:spcPct val="115000"/>
              </a:lnSpc>
              <a:spcBef>
                <a:spcPts val="1600"/>
              </a:spcBef>
              <a:buSzPts val="1500"/>
              <a:buFont typeface="Nunito"/>
              <a:buChar char="■"/>
              <a:defRPr sz="1500">
                <a:latin typeface="Nunito"/>
                <a:ea typeface="Nunito"/>
                <a:cs typeface="Nunito"/>
              </a:defRPr>
            </a:lvl6pPr>
            <a:lvl7pPr marL="3200400" indent="-323850">
              <a:lnSpc>
                <a:spcPct val="115000"/>
              </a:lnSpc>
              <a:spcBef>
                <a:spcPts val="1600"/>
              </a:spcBef>
              <a:buSzPts val="1500"/>
              <a:buFont typeface="Nunito"/>
              <a:buChar char="●"/>
              <a:defRPr sz="1500">
                <a:latin typeface="Nunito"/>
                <a:ea typeface="Nunito"/>
                <a:cs typeface="Nunito"/>
              </a:defRPr>
            </a:lvl7pPr>
            <a:lvl8pPr marL="3657600" indent="-323850">
              <a:lnSpc>
                <a:spcPct val="115000"/>
              </a:lnSpc>
              <a:spcBef>
                <a:spcPts val="1600"/>
              </a:spcBef>
              <a:buSzPts val="1500"/>
              <a:buFont typeface="Nunito"/>
              <a:buChar char="○"/>
              <a:defRPr sz="1500">
                <a:latin typeface="Nunito"/>
                <a:ea typeface="Nunito"/>
                <a:cs typeface="Nunito"/>
              </a:defRPr>
            </a:lvl8pPr>
            <a:lvl9pPr marL="4114800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"/>
              <a:buChar char="■"/>
              <a:defRPr sz="1500">
                <a:latin typeface="Nunito"/>
                <a:ea typeface="Nunito"/>
                <a:cs typeface="Nunito"/>
              </a:defRPr>
            </a:lvl9pPr>
          </a:lstStyle>
          <a:p>
            <a:pPr marL="342900" indent="-342900">
              <a:buBlip>
                <a:blip r:embed="rId4"/>
              </a:buBlip>
            </a:pPr>
            <a:r>
              <a:rPr lang="es-CO" sz="2000" b="0" dirty="0">
                <a:solidFill>
                  <a:schemeClr val="bg1"/>
                </a:solidFill>
                <a:latin typeface="Gotham Rounded Bold"/>
                <a:ea typeface="+mn-ea"/>
                <a:cs typeface="+mn-cs"/>
              </a:rPr>
              <a:t>60% </a:t>
            </a:r>
            <a:r>
              <a:rPr lang="es-CO" sz="1600" b="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tx del país que movilizan 33% de los Recursos. </a:t>
            </a:r>
          </a:p>
          <a:p>
            <a:endParaRPr lang="es-CO" sz="1600" b="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indent="-342900">
              <a:buBlip>
                <a:blip r:embed="rId4"/>
              </a:buBlip>
            </a:pPr>
            <a:r>
              <a:rPr lang="es-CO" sz="2000" b="0" dirty="0">
                <a:solidFill>
                  <a:schemeClr val="bg1"/>
                </a:solidFill>
                <a:latin typeface="Gotham Rounded Bold"/>
                <a:ea typeface="+mn-ea"/>
                <a:cs typeface="+mn-cs"/>
              </a:rPr>
              <a:t>5 </a:t>
            </a:r>
            <a:r>
              <a:rPr lang="es-CO" sz="1600" b="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Veces más que el 2°: Davivienda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b="0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80" name="Imagen 79">
            <a:extLst>
              <a:ext uri="{FF2B5EF4-FFF2-40B4-BE49-F238E27FC236}">
                <a16:creationId xmlns="" xmlns:a16="http://schemas.microsoft.com/office/drawing/2014/main" id="{F8C039A4-8D9B-432B-9514-84BB7C6423A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43891" y="2095502"/>
            <a:ext cx="3376620" cy="1125540"/>
          </a:xfrm>
          <a:prstGeom prst="rect">
            <a:avLst/>
          </a:prstGeom>
        </p:spPr>
      </p:pic>
      <p:sp>
        <p:nvSpPr>
          <p:cNvPr id="81" name="Google Shape;8764;p51">
            <a:extLst>
              <a:ext uri="{FF2B5EF4-FFF2-40B4-BE49-F238E27FC236}">
                <a16:creationId xmlns="" xmlns:a16="http://schemas.microsoft.com/office/drawing/2014/main" id="{874689AB-919D-4FE8-A322-F669A992D564}"/>
              </a:ext>
            </a:extLst>
          </p:cNvPr>
          <p:cNvSpPr/>
          <p:nvPr/>
        </p:nvSpPr>
        <p:spPr>
          <a:xfrm>
            <a:off x="5429050" y="1624164"/>
            <a:ext cx="2666856" cy="42706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dirty="0"/>
              <a:t> </a:t>
            </a:r>
            <a:endParaRPr sz="2800" dirty="0"/>
          </a:p>
        </p:txBody>
      </p:sp>
      <p:sp>
        <p:nvSpPr>
          <p:cNvPr id="82" name="Shape 804">
            <a:extLst>
              <a:ext uri="{FF2B5EF4-FFF2-40B4-BE49-F238E27FC236}">
                <a16:creationId xmlns="" xmlns:a16="http://schemas.microsoft.com/office/drawing/2014/main" id="{88EB3025-1B9D-41B9-8A23-A76FE435807A}"/>
              </a:ext>
            </a:extLst>
          </p:cNvPr>
          <p:cNvSpPr/>
          <p:nvPr/>
        </p:nvSpPr>
        <p:spPr>
          <a:xfrm>
            <a:off x="4693760" y="1657031"/>
            <a:ext cx="4093504" cy="31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5080" indent="12700" algn="ctr">
              <a:lnSpc>
                <a:spcPts val="2600"/>
              </a:lnSpc>
              <a:spcBef>
                <a:spcPts val="300"/>
              </a:spcBef>
              <a:defRPr sz="2500">
                <a:solidFill>
                  <a:srgbClr val="0070C0"/>
                </a:solidFill>
                <a:latin typeface="Gotham Rounded Bold"/>
                <a:ea typeface="Gotham Rounded Bold"/>
                <a:cs typeface="Gotham Rounded Bold"/>
                <a:sym typeface="Gotham Rounded Bold"/>
              </a:defRPr>
            </a:lvl1pPr>
          </a:lstStyle>
          <a:p>
            <a:pPr marL="0" marR="5080" lvl="0" indent="12700" algn="ctr" defTabSz="91433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otham Rounded Bold"/>
                <a:sym typeface="Gotham Rounded Bold"/>
              </a:rPr>
              <a:t>TRANSACCIONES</a:t>
            </a:r>
          </a:p>
        </p:txBody>
      </p:sp>
      <p:sp>
        <p:nvSpPr>
          <p:cNvPr id="83" name="Google Shape;8764;p51">
            <a:extLst>
              <a:ext uri="{FF2B5EF4-FFF2-40B4-BE49-F238E27FC236}">
                <a16:creationId xmlns="" xmlns:a16="http://schemas.microsoft.com/office/drawing/2014/main" id="{4B67631D-3228-49D7-A3A0-E043D99A7EA3}"/>
              </a:ext>
            </a:extLst>
          </p:cNvPr>
          <p:cNvSpPr/>
          <p:nvPr/>
        </p:nvSpPr>
        <p:spPr>
          <a:xfrm>
            <a:off x="935926" y="1606762"/>
            <a:ext cx="2666856" cy="42706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dirty="0"/>
              <a:t> </a:t>
            </a:r>
            <a:endParaRPr sz="2800" dirty="0"/>
          </a:p>
        </p:txBody>
      </p:sp>
      <p:sp>
        <p:nvSpPr>
          <p:cNvPr id="84" name="Shape 804">
            <a:extLst>
              <a:ext uri="{FF2B5EF4-FFF2-40B4-BE49-F238E27FC236}">
                <a16:creationId xmlns="" xmlns:a16="http://schemas.microsoft.com/office/drawing/2014/main" id="{ED0CFB2D-E2B5-4937-B30D-723D87411993}"/>
              </a:ext>
            </a:extLst>
          </p:cNvPr>
          <p:cNvSpPr/>
          <p:nvPr/>
        </p:nvSpPr>
        <p:spPr>
          <a:xfrm>
            <a:off x="200636" y="1639629"/>
            <a:ext cx="4093504" cy="31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5080" indent="12700" algn="ctr">
              <a:lnSpc>
                <a:spcPts val="2600"/>
              </a:lnSpc>
              <a:spcBef>
                <a:spcPts val="300"/>
              </a:spcBef>
              <a:defRPr sz="2500">
                <a:solidFill>
                  <a:srgbClr val="0070C0"/>
                </a:solidFill>
                <a:latin typeface="Gotham Rounded Bold"/>
                <a:ea typeface="Gotham Rounded Bold"/>
                <a:cs typeface="Gotham Rounded Bold"/>
                <a:sym typeface="Gotham Rounded Bold"/>
              </a:defRPr>
            </a:lvl1pPr>
          </a:lstStyle>
          <a:p>
            <a:pPr marL="0" marR="5080" lvl="0" indent="12700" algn="ctr" defTabSz="91433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otham Rounded Bold"/>
                <a:sym typeface="Gotham Rounded Bold"/>
              </a:rPr>
              <a:t>CANALES</a:t>
            </a:r>
          </a:p>
        </p:txBody>
      </p:sp>
      <p:sp>
        <p:nvSpPr>
          <p:cNvPr id="85" name="Google Shape;8764;p51">
            <a:extLst>
              <a:ext uri="{FF2B5EF4-FFF2-40B4-BE49-F238E27FC236}">
                <a16:creationId xmlns="" xmlns:a16="http://schemas.microsoft.com/office/drawing/2014/main" id="{9B09B528-DD9D-455A-8137-93911977A20A}"/>
              </a:ext>
            </a:extLst>
          </p:cNvPr>
          <p:cNvSpPr/>
          <p:nvPr/>
        </p:nvSpPr>
        <p:spPr>
          <a:xfrm>
            <a:off x="9898773" y="1624163"/>
            <a:ext cx="2666856" cy="42706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dirty="0"/>
              <a:t> </a:t>
            </a:r>
            <a:endParaRPr sz="2800" dirty="0"/>
          </a:p>
        </p:txBody>
      </p:sp>
      <p:sp>
        <p:nvSpPr>
          <p:cNvPr id="86" name="Shape 804">
            <a:extLst>
              <a:ext uri="{FF2B5EF4-FFF2-40B4-BE49-F238E27FC236}">
                <a16:creationId xmlns="" xmlns:a16="http://schemas.microsoft.com/office/drawing/2014/main" id="{DF955189-464E-482E-A867-86D469300943}"/>
              </a:ext>
            </a:extLst>
          </p:cNvPr>
          <p:cNvSpPr/>
          <p:nvPr/>
        </p:nvSpPr>
        <p:spPr>
          <a:xfrm>
            <a:off x="9125944" y="1681883"/>
            <a:ext cx="4093504" cy="31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5080" indent="12700" algn="ctr">
              <a:lnSpc>
                <a:spcPts val="2600"/>
              </a:lnSpc>
              <a:spcBef>
                <a:spcPts val="300"/>
              </a:spcBef>
              <a:defRPr sz="2500">
                <a:solidFill>
                  <a:srgbClr val="0070C0"/>
                </a:solidFill>
                <a:latin typeface="Gotham Rounded Bold"/>
                <a:ea typeface="Gotham Rounded Bold"/>
                <a:cs typeface="Gotham Rounded Bold"/>
                <a:sym typeface="Gotham Rounded Bold"/>
              </a:defRPr>
            </a:lvl1pPr>
          </a:lstStyle>
          <a:p>
            <a:pPr marL="0" marR="5080" lvl="0" indent="12700" algn="ctr" defTabSz="91433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otham Rounded Bold"/>
                <a:sym typeface="Gotham Rounded Bold"/>
              </a:rPr>
              <a:t>FINANCIERA</a:t>
            </a:r>
          </a:p>
        </p:txBody>
      </p:sp>
      <p:sp>
        <p:nvSpPr>
          <p:cNvPr id="94" name="Shape 812">
            <a:extLst>
              <a:ext uri="{FF2B5EF4-FFF2-40B4-BE49-F238E27FC236}">
                <a16:creationId xmlns="" xmlns:a16="http://schemas.microsoft.com/office/drawing/2014/main" id="{0D0C819B-3BEB-4213-AE32-930AA1C0570A}"/>
              </a:ext>
            </a:extLst>
          </p:cNvPr>
          <p:cNvSpPr/>
          <p:nvPr/>
        </p:nvSpPr>
        <p:spPr>
          <a:xfrm>
            <a:off x="9508966" y="3282703"/>
            <a:ext cx="356429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/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Gotham Rounded Bold"/>
                <a:ea typeface="Gotham Rounded Bold"/>
                <a:cs typeface="Gotham Rounded Bold"/>
                <a:sym typeface="Gotham Rounded Bold"/>
              </a:defRPr>
            </a:pPr>
            <a:r>
              <a:rPr lang="es-CO" sz="1200" dirty="0">
                <a:solidFill>
                  <a:schemeClr val="bg1"/>
                </a:solidFill>
                <a:latin typeface="Gotham Rounded Bold"/>
                <a:sym typeface="Gotham Rounded Bold"/>
              </a:rPr>
              <a:t>“</a:t>
            </a:r>
            <a:r>
              <a:rPr lang="es-CO" sz="1200" dirty="0" err="1">
                <a:solidFill>
                  <a:schemeClr val="bg1"/>
                </a:solidFill>
                <a:latin typeface="Gotham Rounded Bold"/>
                <a:sym typeface="Gotham Rounded Bold"/>
              </a:rPr>
              <a:t>Best</a:t>
            </a:r>
            <a:r>
              <a:rPr lang="es-CO" sz="1200" dirty="0">
                <a:solidFill>
                  <a:schemeClr val="bg1"/>
                </a:solidFill>
                <a:latin typeface="Gotham Rounded Bold"/>
                <a:sym typeface="Gotham Rounded Bold"/>
              </a:rPr>
              <a:t> </a:t>
            </a:r>
            <a:r>
              <a:rPr lang="es-CO" sz="1200" dirty="0" err="1">
                <a:solidFill>
                  <a:schemeClr val="bg1"/>
                </a:solidFill>
                <a:latin typeface="Gotham Rounded Bold"/>
                <a:sym typeface="Gotham Rounded Bold"/>
              </a:rPr>
              <a:t>Information</a:t>
            </a:r>
            <a:r>
              <a:rPr lang="es-CO" sz="1200" dirty="0">
                <a:solidFill>
                  <a:schemeClr val="bg1"/>
                </a:solidFill>
                <a:latin typeface="Gotham Rounded Bold"/>
                <a:sym typeface="Gotham Rounded Bold"/>
              </a:rPr>
              <a:t> Security and </a:t>
            </a:r>
            <a:r>
              <a:rPr lang="es-CO" sz="1200" dirty="0" err="1">
                <a:solidFill>
                  <a:schemeClr val="bg1"/>
                </a:solidFill>
                <a:latin typeface="Gotham Rounded Bold"/>
                <a:sym typeface="Gotham Rounded Bold"/>
              </a:rPr>
              <a:t>Fraud</a:t>
            </a:r>
            <a:r>
              <a:rPr lang="es-CO" sz="1200" dirty="0">
                <a:solidFill>
                  <a:schemeClr val="bg1"/>
                </a:solidFill>
                <a:latin typeface="Gotham Rounded Bold"/>
                <a:sym typeface="Gotham Rounded Bold"/>
              </a:rPr>
              <a:t> Management” </a:t>
            </a: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Gotham Rounded Bold"/>
                <a:ea typeface="Gotham Rounded Bold"/>
                <a:cs typeface="Gotham Rounded Bold"/>
                <a:sym typeface="Gotham Rounded Bold"/>
              </a:defRPr>
            </a:pPr>
            <a:r>
              <a:rPr lang="es-CO" sz="1200" dirty="0">
                <a:solidFill>
                  <a:schemeClr val="bg1"/>
                </a:solidFill>
                <a:latin typeface="Gotham Rounded Bold"/>
                <a:sym typeface="Gotham Rounded Bold"/>
              </a:rPr>
              <a:t>de Latinoamérica</a:t>
            </a:r>
          </a:p>
        </p:txBody>
      </p:sp>
      <p:sp>
        <p:nvSpPr>
          <p:cNvPr id="132" name="Shape 813">
            <a:extLst>
              <a:ext uri="{FF2B5EF4-FFF2-40B4-BE49-F238E27FC236}">
                <a16:creationId xmlns="" xmlns:a16="http://schemas.microsoft.com/office/drawing/2014/main" id="{8FD1A93C-E7BC-49A9-9215-69264FCF20BA}"/>
              </a:ext>
            </a:extLst>
          </p:cNvPr>
          <p:cNvSpPr/>
          <p:nvPr/>
        </p:nvSpPr>
        <p:spPr>
          <a:xfrm>
            <a:off x="8603777" y="3863116"/>
            <a:ext cx="5716669" cy="276999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40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Gotham Rounded Light"/>
                <a:ea typeface="Gotham Rounded Light"/>
                <a:cs typeface="Gotham Rounded Light"/>
                <a:sym typeface="Gotham Rounded Light"/>
              </a:defRPr>
            </a:lvl1pPr>
          </a:lstStyle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Rounded Book" pitchFamily="2" charset="77"/>
                <a:sym typeface="Gotham Rounded Light"/>
              </a:rPr>
              <a:t>Global </a:t>
            </a:r>
            <a:r>
              <a:rPr kumimoji="0" lang="es-CO" sz="1200" b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Rounded Book" pitchFamily="2" charset="77"/>
                <a:sym typeface="Gotham Rounded Light"/>
              </a:rPr>
              <a:t>Finance</a:t>
            </a:r>
            <a:r>
              <a:rPr kumimoji="0" lang="es-CO" sz="1200" b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Rounded Book" pitchFamily="2" charset="77"/>
                <a:sym typeface="Gotham Rounded Light"/>
              </a:rPr>
              <a:t> “2019 </a:t>
            </a:r>
            <a:r>
              <a:rPr kumimoji="0" lang="es-CO" sz="1200" b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Rounded Book" pitchFamily="2" charset="77"/>
                <a:sym typeface="Gotham Rounded Light"/>
              </a:rPr>
              <a:t>World's</a:t>
            </a:r>
            <a:r>
              <a:rPr kumimoji="0" lang="es-CO" sz="1200" b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Rounded Book" pitchFamily="2" charset="77"/>
                <a:sym typeface="Gotham Rounded Light"/>
              </a:rPr>
              <a:t> </a:t>
            </a:r>
            <a:r>
              <a:rPr kumimoji="0" lang="es-CO" sz="1200" b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Rounded Book" pitchFamily="2" charset="77"/>
                <a:sym typeface="Gotham Rounded Light"/>
              </a:rPr>
              <a:t>Best</a:t>
            </a:r>
            <a:r>
              <a:rPr kumimoji="0" lang="es-CO" sz="1200" b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Rounded Book" pitchFamily="2" charset="77"/>
                <a:sym typeface="Gotham Rounded Light"/>
              </a:rPr>
              <a:t> Digital Bank </a:t>
            </a:r>
            <a:r>
              <a:rPr kumimoji="0" lang="es-CO" sz="1200" b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Rounded Book" pitchFamily="2" charset="77"/>
                <a:sym typeface="Gotham Rounded Light"/>
              </a:rPr>
              <a:t>Awards</a:t>
            </a:r>
            <a:r>
              <a:rPr kumimoji="0" lang="es-CO" sz="1200" b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Rounded Book" pitchFamily="2" charset="77"/>
                <a:sym typeface="Gotham Rounded Light"/>
              </a:rPr>
              <a:t>”</a:t>
            </a:r>
          </a:p>
        </p:txBody>
      </p:sp>
      <p:sp>
        <p:nvSpPr>
          <p:cNvPr id="136" name="Rectángulo 135">
            <a:extLst>
              <a:ext uri="{FF2B5EF4-FFF2-40B4-BE49-F238E27FC236}">
                <a16:creationId xmlns="" xmlns:a16="http://schemas.microsoft.com/office/drawing/2014/main" id="{09140893-15FD-4016-AE5E-5CC4D4C5F102}"/>
              </a:ext>
            </a:extLst>
          </p:cNvPr>
          <p:cNvSpPr/>
          <p:nvPr/>
        </p:nvSpPr>
        <p:spPr>
          <a:xfrm>
            <a:off x="4775891" y="6718434"/>
            <a:ext cx="52285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>
                <a:latin typeface="Calibri" panose="020F0502020204030204" pitchFamily="34" charset="0"/>
                <a:hlinkClick r:id="rId6"/>
              </a:rPr>
              <a:t>https://www.superfinanciera.gov.co/inicio/informes-y-cifras/cifras/establecimientos-de-credito/informacion-periodica/trimestral/operaciones-activas-pasivas-por-municipios/diciembre-de--10106810</a:t>
            </a:r>
            <a:endParaRPr lang="es-CO" sz="1100" dirty="0"/>
          </a:p>
        </p:txBody>
      </p:sp>
      <p:pic>
        <p:nvPicPr>
          <p:cNvPr id="138" name="Imagen 137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0E57C37C-F47B-4A5E-8813-892DF49FC73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4484100" y="6756095"/>
            <a:ext cx="418821" cy="4011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66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67486F2B-66DC-4B17-A92B-C37A439EFB23}"/>
              </a:ext>
            </a:extLst>
          </p:cNvPr>
          <p:cNvSpPr/>
          <p:nvPr/>
        </p:nvSpPr>
        <p:spPr>
          <a:xfrm>
            <a:off x="336826" y="2534802"/>
            <a:ext cx="3477394" cy="24826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E3311781-AF0E-42E9-ACD4-E882019FAC16}"/>
              </a:ext>
            </a:extLst>
          </p:cNvPr>
          <p:cNvSpPr/>
          <p:nvPr/>
        </p:nvSpPr>
        <p:spPr>
          <a:xfrm>
            <a:off x="755259" y="2408622"/>
            <a:ext cx="3834704" cy="53001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400" b="1" dirty="0">
                <a:solidFill>
                  <a:srgbClr val="2C2A29"/>
                </a:solidFill>
                <a:latin typeface="CIBFont Sans" panose="020B0603020202020104" pitchFamily="34" charset="77"/>
              </a:rPr>
              <a:t>Cobertura y Canales</a:t>
            </a:r>
            <a:endParaRPr lang="es-CO" sz="2400" b="1" dirty="0">
              <a:solidFill>
                <a:srgbClr val="2C2A29"/>
              </a:solidFill>
              <a:latin typeface="CIBFont Sans" panose="020B0603020202020104" pitchFamily="34" charset="77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39370657-FD32-4912-9324-39587F5C2AD9}"/>
              </a:ext>
            </a:extLst>
          </p:cNvPr>
          <p:cNvSpPr/>
          <p:nvPr/>
        </p:nvSpPr>
        <p:spPr>
          <a:xfrm>
            <a:off x="9783116" y="1208071"/>
            <a:ext cx="4259909" cy="885371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2880"/>
              </a:lnSpc>
            </a:pPr>
            <a:r>
              <a:rPr lang="es-ES_tradnl" sz="2400" b="1" dirty="0">
                <a:solidFill>
                  <a:srgbClr val="2C2A29"/>
                </a:solidFill>
                <a:latin typeface="CIBFont Sans" panose="020B0603020202020104" pitchFamily="34" charset="77"/>
              </a:rPr>
              <a:t>Bienestar y </a:t>
            </a:r>
          </a:p>
          <a:p>
            <a:pPr algn="ctr">
              <a:lnSpc>
                <a:spcPts val="2880"/>
              </a:lnSpc>
            </a:pPr>
            <a:r>
              <a:rPr lang="es-ES_tradnl" sz="2400" b="1" dirty="0">
                <a:solidFill>
                  <a:srgbClr val="2C2A29"/>
                </a:solidFill>
                <a:latin typeface="CIBFont Sans" panose="020B0603020202020104" pitchFamily="34" charset="77"/>
              </a:rPr>
              <a:t>Asesoría Integral</a:t>
            </a:r>
            <a:endParaRPr lang="es-CO" sz="2400" b="1" dirty="0">
              <a:solidFill>
                <a:srgbClr val="2C2A29"/>
              </a:solidFill>
              <a:latin typeface="CIBFont Sans" panose="020B0603020202020104" pitchFamily="34" charset="77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208A980D-90DE-474B-A486-DFA105013939}"/>
              </a:ext>
            </a:extLst>
          </p:cNvPr>
          <p:cNvSpPr/>
          <p:nvPr/>
        </p:nvSpPr>
        <p:spPr>
          <a:xfrm>
            <a:off x="10106953" y="1913799"/>
            <a:ext cx="3345800" cy="21826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4E17183B-DA88-4604-BAF7-F55BD9085C98}"/>
              </a:ext>
            </a:extLst>
          </p:cNvPr>
          <p:cNvSpPr/>
          <p:nvPr/>
        </p:nvSpPr>
        <p:spPr>
          <a:xfrm>
            <a:off x="10551225" y="2236800"/>
            <a:ext cx="2731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Charlas Especializadas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Aula del Saber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Financiera – Mente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Capsulas manejo finanzas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Tabot en Whatsapp 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Inclusión financiera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D543F0E2-3930-48D2-BE3B-DFA5A8267FF0}"/>
              </a:ext>
            </a:extLst>
          </p:cNvPr>
          <p:cNvSpPr txBox="1"/>
          <p:nvPr/>
        </p:nvSpPr>
        <p:spPr>
          <a:xfrm>
            <a:off x="10668589" y="1872800"/>
            <a:ext cx="2104978" cy="819968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ctr">
              <a:lnSpc>
                <a:spcPts val="2880"/>
              </a:lnSpc>
              <a:defRPr sz="2400" b="1">
                <a:solidFill>
                  <a:srgbClr val="2C2A29"/>
                </a:solidFill>
                <a:latin typeface="CIBFont Sans" panose="020B0603020202020104" pitchFamily="34" charset="77"/>
              </a:defRPr>
            </a:lvl1pPr>
          </a:lstStyle>
          <a:p>
            <a:r>
              <a:rPr lang="es-CO" sz="1400" dirty="0"/>
              <a:t>Educación Financiera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EE1C936A-2165-45D0-B8CB-F2F6337DFF0A}"/>
              </a:ext>
            </a:extLst>
          </p:cNvPr>
          <p:cNvSpPr txBox="1"/>
          <p:nvPr/>
        </p:nvSpPr>
        <p:spPr>
          <a:xfrm>
            <a:off x="244235" y="3042403"/>
            <a:ext cx="3501300" cy="787973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ctr">
              <a:lnSpc>
                <a:spcPts val="2880"/>
              </a:lnSpc>
              <a:defRPr sz="1400" b="1">
                <a:solidFill>
                  <a:srgbClr val="2C2A29"/>
                </a:solidFill>
                <a:latin typeface="CIBFont Sans" panose="020B0603020202020104" pitchFamily="34" charset="77"/>
              </a:defRPr>
            </a:lvl1pPr>
          </a:lstStyle>
          <a:p>
            <a:pPr>
              <a:lnSpc>
                <a:spcPts val="1400"/>
              </a:lnSpc>
            </a:pPr>
            <a:r>
              <a:rPr lang="es-CO" dirty="0"/>
              <a:t>32 Departamentos, 1.055 municipios, 97% población en Colombia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BFAAC09F-72B3-42DA-8970-9F0B026F2D01}"/>
              </a:ext>
            </a:extLst>
          </p:cNvPr>
          <p:cNvSpPr txBox="1"/>
          <p:nvPr/>
        </p:nvSpPr>
        <p:spPr>
          <a:xfrm>
            <a:off x="42338" y="3364934"/>
            <a:ext cx="3909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Cajeros: </a:t>
            </a: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BFont Sans" panose="020B0603020202020104" pitchFamily="34" charset="0"/>
              </a:rPr>
              <a:t>2.3 X</a:t>
            </a:r>
            <a:r>
              <a:rPr lang="es-CO" sz="2000" dirty="0">
                <a:solidFill>
                  <a:schemeClr val="tx2"/>
                </a:solidFill>
                <a:latin typeface="CIBFont Sans" panose="020B0603020202020104" pitchFamily="34" charset="0"/>
              </a:rPr>
              <a:t>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2° banco.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Sucursales: </a:t>
            </a: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BFont Sans" panose="020B0603020202020104" pitchFamily="34" charset="0"/>
              </a:rPr>
              <a:t>2°</a:t>
            </a:r>
            <a:r>
              <a:rPr lang="es-CO" sz="2000" dirty="0">
                <a:solidFill>
                  <a:schemeClr val="tx2"/>
                </a:solidFill>
                <a:latin typeface="CIBFont Sans" panose="020B0603020202020104" pitchFamily="34" charset="0"/>
              </a:rPr>
              <a:t>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después de Banco Agrario.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Corresponsales B:  </a:t>
            </a: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BFont Sans" panose="020B0603020202020104" pitchFamily="34" charset="0"/>
              </a:rPr>
              <a:t>63%</a:t>
            </a:r>
            <a:r>
              <a:rPr lang="es-CO" sz="2000" dirty="0">
                <a:solidFill>
                  <a:schemeClr val="tx2"/>
                </a:solidFill>
                <a:latin typeface="CIBFont Sans" panose="020B0603020202020104" pitchFamily="34" charset="0"/>
              </a:rPr>
              <a:t>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tx País, 77% de la movilización.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BFont Sans" panose="020B0603020202020104" pitchFamily="34" charset="0"/>
              </a:rPr>
              <a:t> </a:t>
            </a: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BFont Sans" panose="020B0603020202020104" pitchFamily="34" charset="0"/>
              </a:rPr>
              <a:t>85% </a:t>
            </a: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Digitales. 5.5 millones de clientes con  App personas. 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="" xmlns:a16="http://schemas.microsoft.com/office/drawing/2014/main" id="{D26BE760-EDEE-4FD0-8863-AB04BCB6FD24}"/>
              </a:ext>
            </a:extLst>
          </p:cNvPr>
          <p:cNvSpPr/>
          <p:nvPr/>
        </p:nvSpPr>
        <p:spPr>
          <a:xfrm>
            <a:off x="5615551" y="6490947"/>
            <a:ext cx="7884025" cy="378290"/>
          </a:xfrm>
          <a:prstGeom prst="roundRect">
            <a:avLst>
              <a:gd name="adj" fmla="val 50000"/>
            </a:avLst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schemeClr val="tx2">
                  <a:alpha val="0"/>
                </a:schemeClr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D1C52ABA-83A3-475A-A3F5-1905BFD84E9D}"/>
              </a:ext>
            </a:extLst>
          </p:cNvPr>
          <p:cNvSpPr txBox="1"/>
          <p:nvPr/>
        </p:nvSpPr>
        <p:spPr>
          <a:xfrm>
            <a:off x="125012" y="5374566"/>
            <a:ext cx="134844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Rounded Medium" panose="02000000000000000000" pitchFamily="50" charset="0"/>
              </a:rPr>
              <a:t>Ver Video </a:t>
            </a:r>
          </a:p>
          <a:p>
            <a:pPr algn="ctr"/>
            <a:r>
              <a:rPr lang="es-ES_tradnl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Rounded Medium" panose="02000000000000000000" pitchFamily="50" charset="0"/>
              </a:rPr>
              <a:t>NÓMINA </a:t>
            </a:r>
          </a:p>
          <a:p>
            <a:pPr algn="ctr"/>
            <a:r>
              <a:rPr lang="es-ES_tradnl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Rounded Medium" panose="02000000000000000000" pitchFamily="50" charset="0"/>
              </a:rPr>
              <a:t>BANCOLOMBIA </a:t>
            </a:r>
            <a:endParaRPr lang="es-ES" sz="800" b="1" dirty="0">
              <a:solidFill>
                <a:schemeClr val="tx1">
                  <a:lumMod val="85000"/>
                  <a:lumOff val="15000"/>
                </a:schemeClr>
              </a:solidFill>
              <a:latin typeface="Gotham Rounded Medium" panose="02000000000000000000" pitchFamily="50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333C0684-DE1C-438D-8878-127DCBE47936}"/>
              </a:ext>
            </a:extLst>
          </p:cNvPr>
          <p:cNvSpPr/>
          <p:nvPr/>
        </p:nvSpPr>
        <p:spPr>
          <a:xfrm>
            <a:off x="4278967" y="2276897"/>
            <a:ext cx="5765043" cy="2076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04E13EB5-6F73-43A6-83F0-2CD48DD35CB0}"/>
              </a:ext>
            </a:extLst>
          </p:cNvPr>
          <p:cNvSpPr/>
          <p:nvPr/>
        </p:nvSpPr>
        <p:spPr>
          <a:xfrm>
            <a:off x="6024843" y="1747536"/>
            <a:ext cx="3958234" cy="4247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400" b="1" dirty="0">
                <a:solidFill>
                  <a:srgbClr val="2C2A29"/>
                </a:solidFill>
                <a:latin typeface="CIBFont Sans" panose="020B0603020202020104" pitchFamily="34" charset="77"/>
              </a:rPr>
              <a:t>Alianzas y Futuro</a:t>
            </a:r>
            <a:endParaRPr lang="es-CO" sz="2400" b="1" dirty="0">
              <a:solidFill>
                <a:srgbClr val="2C2A29"/>
              </a:solidFill>
              <a:latin typeface="CIBFont Sans" panose="020B0603020202020104" pitchFamily="34" charset="77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DF8A617A-E70A-4420-80D7-330C96F417D7}"/>
              </a:ext>
            </a:extLst>
          </p:cNvPr>
          <p:cNvSpPr txBox="1"/>
          <p:nvPr/>
        </p:nvSpPr>
        <p:spPr>
          <a:xfrm>
            <a:off x="4908211" y="1972371"/>
            <a:ext cx="5629614" cy="787973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algn="ctr">
              <a:lnSpc>
                <a:spcPts val="2880"/>
              </a:lnSpc>
              <a:defRPr sz="1400" b="1">
                <a:solidFill>
                  <a:srgbClr val="2C2A29"/>
                </a:solidFill>
                <a:latin typeface="CIBFont Sans" panose="020B0603020202020104" pitchFamily="34" charset="77"/>
              </a:defRPr>
            </a:lvl1pPr>
          </a:lstStyle>
          <a:p>
            <a:r>
              <a:rPr lang="es-CO" dirty="0"/>
              <a:t>Soluciones integrales: financieras y no financieras.</a:t>
            </a:r>
          </a:p>
        </p:txBody>
      </p:sp>
      <p:pic>
        <p:nvPicPr>
          <p:cNvPr id="39" name="Imagen 38">
            <a:hlinkClick r:id="rId2" action="ppaction://hlinksldjump"/>
            <a:extLst>
              <a:ext uri="{FF2B5EF4-FFF2-40B4-BE49-F238E27FC236}">
                <a16:creationId xmlns="" xmlns:a16="http://schemas.microsoft.com/office/drawing/2014/main" id="{CA574758-9377-4964-8357-FDBA4985D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624" y="3320349"/>
            <a:ext cx="526783" cy="526783"/>
          </a:xfrm>
          <a:prstGeom prst="rect">
            <a:avLst/>
          </a:prstGeom>
        </p:spPr>
      </p:pic>
      <p:pic>
        <p:nvPicPr>
          <p:cNvPr id="40" name="Imagen 39">
            <a:hlinkClick r:id="rId4" action="ppaction://hlinksldjump"/>
            <a:extLst>
              <a:ext uri="{FF2B5EF4-FFF2-40B4-BE49-F238E27FC236}">
                <a16:creationId xmlns="" xmlns:a16="http://schemas.microsoft.com/office/drawing/2014/main" id="{2F243AE7-A30D-4588-9545-C7CD0781D3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45" y="3906803"/>
            <a:ext cx="885017" cy="295006"/>
          </a:xfrm>
          <a:prstGeom prst="rect">
            <a:avLst/>
          </a:prstGeom>
        </p:spPr>
      </p:pic>
      <p:pic>
        <p:nvPicPr>
          <p:cNvPr id="41" name="Imagen 40">
            <a:hlinkClick r:id="rId6" action="ppaction://hlinksldjump"/>
            <a:extLst>
              <a:ext uri="{FF2B5EF4-FFF2-40B4-BE49-F238E27FC236}">
                <a16:creationId xmlns="" xmlns:a16="http://schemas.microsoft.com/office/drawing/2014/main" id="{769A6983-0746-4CD4-B118-F023A0C312D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91152" y="2767246"/>
            <a:ext cx="1218477" cy="364355"/>
          </a:xfrm>
          <a:prstGeom prst="rect">
            <a:avLst/>
          </a:prstGeom>
        </p:spPr>
      </p:pic>
      <p:pic>
        <p:nvPicPr>
          <p:cNvPr id="42" name="Imagen 41">
            <a:hlinkClick r:id="rId4" action="ppaction://hlinksldjump"/>
            <a:extLst>
              <a:ext uri="{FF2B5EF4-FFF2-40B4-BE49-F238E27FC236}">
                <a16:creationId xmlns="" xmlns:a16="http://schemas.microsoft.com/office/drawing/2014/main" id="{42D3530F-0A7B-4924-8D29-A2E459AA45D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1667" y="3332660"/>
            <a:ext cx="1125914" cy="287583"/>
          </a:xfrm>
          <a:prstGeom prst="rect">
            <a:avLst/>
          </a:prstGeom>
        </p:spPr>
      </p:pic>
      <p:pic>
        <p:nvPicPr>
          <p:cNvPr id="44" name="Imagen 43">
            <a:hlinkClick r:id="rId9" action="ppaction://hlinksldjump"/>
            <a:extLst>
              <a:ext uri="{FF2B5EF4-FFF2-40B4-BE49-F238E27FC236}">
                <a16:creationId xmlns="" xmlns:a16="http://schemas.microsoft.com/office/drawing/2014/main" id="{36001808-F00F-46EB-81B7-0AC1050B649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42642" y="2787562"/>
            <a:ext cx="1268454" cy="353610"/>
          </a:xfrm>
          <a:prstGeom prst="rect">
            <a:avLst/>
          </a:prstGeom>
        </p:spPr>
      </p:pic>
      <p:pic>
        <p:nvPicPr>
          <p:cNvPr id="45" name="Imagen 4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4DFC9BCA-57B6-4CBC-81E9-C377C7D5A97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48583" y="3251019"/>
            <a:ext cx="951780" cy="313841"/>
          </a:xfrm>
          <a:prstGeom prst="rect">
            <a:avLst/>
          </a:prstGeom>
        </p:spPr>
      </p:pic>
      <p:pic>
        <p:nvPicPr>
          <p:cNvPr id="47" name="Imagen 4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5816D99-9783-405B-A9A9-B790BA730AC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47189" y="2781132"/>
            <a:ext cx="1012900" cy="774064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="" xmlns:a16="http://schemas.microsoft.com/office/drawing/2014/main" id="{C99EAFE0-3422-4A07-92F1-B4E5409F50B5}"/>
              </a:ext>
            </a:extLst>
          </p:cNvPr>
          <p:cNvSpPr txBox="1"/>
          <p:nvPr/>
        </p:nvSpPr>
        <p:spPr>
          <a:xfrm>
            <a:off x="5184560" y="2422525"/>
            <a:ext cx="1327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tham Rounded Medium" panose="02000000000000000000" pitchFamily="50" charset="0"/>
              </a:rPr>
              <a:t>Para Personas</a:t>
            </a:r>
            <a:endParaRPr lang="es-ES" sz="1000" b="1" dirty="0">
              <a:solidFill>
                <a:schemeClr val="tx1">
                  <a:lumMod val="85000"/>
                  <a:lumOff val="15000"/>
                </a:schemeClr>
              </a:solidFill>
              <a:latin typeface="Gotham Rounded Medium" panose="02000000000000000000" pitchFamily="50" charset="0"/>
            </a:endParaRP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="" xmlns:a16="http://schemas.microsoft.com/office/drawing/2014/main" id="{027E897E-D172-4D94-80D0-CCB49CD0E313}"/>
              </a:ext>
            </a:extLst>
          </p:cNvPr>
          <p:cNvCxnSpPr>
            <a:cxnSpLocks/>
          </p:cNvCxnSpPr>
          <p:nvPr/>
        </p:nvCxnSpPr>
        <p:spPr>
          <a:xfrm flipH="1">
            <a:off x="4271720" y="4331723"/>
            <a:ext cx="1219550" cy="0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n 52">
            <a:extLst>
              <a:ext uri="{FF2B5EF4-FFF2-40B4-BE49-F238E27FC236}">
                <a16:creationId xmlns="" xmlns:a16="http://schemas.microsoft.com/office/drawing/2014/main" id="{CEA45C15-5FB3-4BA4-A475-76D67CD10EA9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76338" y="3504233"/>
            <a:ext cx="963945" cy="326415"/>
          </a:xfrm>
          <a:prstGeom prst="rect">
            <a:avLst/>
          </a:prstGeom>
        </p:spPr>
      </p:pic>
      <p:sp>
        <p:nvSpPr>
          <p:cNvPr id="54" name="Shape 805">
            <a:extLst>
              <a:ext uri="{FF2B5EF4-FFF2-40B4-BE49-F238E27FC236}">
                <a16:creationId xmlns="" xmlns:a16="http://schemas.microsoft.com/office/drawing/2014/main" id="{7F5D99BA-DBA4-473E-925F-E7247966A791}"/>
              </a:ext>
            </a:extLst>
          </p:cNvPr>
          <p:cNvSpPr/>
          <p:nvPr/>
        </p:nvSpPr>
        <p:spPr>
          <a:xfrm>
            <a:off x="4717430" y="3966591"/>
            <a:ext cx="2060005" cy="287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R="5080" indent="12700" algn="ctr">
              <a:lnSpc>
                <a:spcPts val="2600"/>
              </a:lnSpc>
              <a:spcBef>
                <a:spcPts val="300"/>
              </a:spcBef>
              <a:defRPr sz="2500">
                <a:solidFill>
                  <a:srgbClr val="0070C0"/>
                </a:solidFill>
                <a:latin typeface="Gotham Rounded Bold"/>
                <a:ea typeface="Gotham Rounded Bold"/>
                <a:cs typeface="Gotham Rounded Bold"/>
                <a:sym typeface="Gotham Rounded Bold"/>
              </a:defRPr>
            </a:lvl1pPr>
          </a:lstStyle>
          <a:p>
            <a:pPr marL="0" marR="5080" lvl="0" indent="12700" algn="ctr" defTabSz="91433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chemeClr val="tx2"/>
                </a:solidFill>
              </a:rPr>
              <a:t>OFERTAS </a:t>
            </a:r>
          </a:p>
        </p:txBody>
      </p:sp>
      <p:pic>
        <p:nvPicPr>
          <p:cNvPr id="55" name="Picture 4" descr="Resultado de imagen para logo bancolombia png">
            <a:extLst>
              <a:ext uri="{FF2B5EF4-FFF2-40B4-BE49-F238E27FC236}">
                <a16:creationId xmlns="" xmlns:a16="http://schemas.microsoft.com/office/drawing/2014/main" id="{497EB15B-2F6A-4EB1-A291-0E4758DB7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768" t="-19199" r="-10028" b="9426"/>
          <a:stretch/>
        </p:blipFill>
        <p:spPr bwMode="auto">
          <a:xfrm>
            <a:off x="5588821" y="4111598"/>
            <a:ext cx="681824" cy="436897"/>
          </a:xfrm>
          <a:prstGeom prst="diamond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n 58">
            <a:hlinkClick r:id="rId9" action="ppaction://hlinksldjump"/>
            <a:extLst>
              <a:ext uri="{FF2B5EF4-FFF2-40B4-BE49-F238E27FC236}">
                <a16:creationId xmlns="" xmlns:a16="http://schemas.microsoft.com/office/drawing/2014/main" id="{CFA29EED-1E32-421C-A9D8-9B14FA449D59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209536" y="3616234"/>
            <a:ext cx="1138858" cy="429758"/>
          </a:xfrm>
          <a:prstGeom prst="rect">
            <a:avLst/>
          </a:prstGeom>
        </p:spPr>
      </p:pic>
      <p:cxnSp>
        <p:nvCxnSpPr>
          <p:cNvPr id="60" name="Conector recto de flecha 59">
            <a:extLst>
              <a:ext uri="{FF2B5EF4-FFF2-40B4-BE49-F238E27FC236}">
                <a16:creationId xmlns="" xmlns:a16="http://schemas.microsoft.com/office/drawing/2014/main" id="{A30BC2D3-7052-4F45-AF05-F0A8A7FED96C}"/>
              </a:ext>
            </a:extLst>
          </p:cNvPr>
          <p:cNvCxnSpPr>
            <a:cxnSpLocks/>
          </p:cNvCxnSpPr>
          <p:nvPr/>
        </p:nvCxnSpPr>
        <p:spPr>
          <a:xfrm flipH="1">
            <a:off x="8633947" y="4372150"/>
            <a:ext cx="1219550" cy="0"/>
          </a:xfrm>
          <a:prstGeom prst="straightConnector1">
            <a:avLst/>
          </a:prstGeom>
          <a:ln>
            <a:solidFill>
              <a:srgbClr val="FFC0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hape 805">
            <a:extLst>
              <a:ext uri="{FF2B5EF4-FFF2-40B4-BE49-F238E27FC236}">
                <a16:creationId xmlns="" xmlns:a16="http://schemas.microsoft.com/office/drawing/2014/main" id="{6BA25A46-5265-4473-91EF-DAF6A7A3B58C}"/>
              </a:ext>
            </a:extLst>
          </p:cNvPr>
          <p:cNvSpPr/>
          <p:nvPr/>
        </p:nvSpPr>
        <p:spPr>
          <a:xfrm>
            <a:off x="4477465" y="4420397"/>
            <a:ext cx="2060005" cy="287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5080" indent="12700" algn="ctr">
              <a:lnSpc>
                <a:spcPts val="2600"/>
              </a:lnSpc>
              <a:spcBef>
                <a:spcPts val="300"/>
              </a:spcBef>
              <a:defRPr sz="2500">
                <a:solidFill>
                  <a:srgbClr val="0070C0"/>
                </a:solidFill>
                <a:latin typeface="Gotham Rounded Bold"/>
                <a:ea typeface="Gotham Rounded Bold"/>
                <a:cs typeface="Gotham Rounded Bold"/>
                <a:sym typeface="Gotham Rounded Bold"/>
              </a:defRPr>
            </a:lvl1pPr>
          </a:lstStyle>
          <a:p>
            <a:pPr marL="0" marR="5080" lvl="0" indent="12700" algn="ctr" defTabSz="91433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OFERTAS </a:t>
            </a:r>
          </a:p>
        </p:txBody>
      </p:sp>
      <p:sp>
        <p:nvSpPr>
          <p:cNvPr id="62" name="Shape 805">
            <a:extLst>
              <a:ext uri="{FF2B5EF4-FFF2-40B4-BE49-F238E27FC236}">
                <a16:creationId xmlns="" xmlns:a16="http://schemas.microsoft.com/office/drawing/2014/main" id="{92720ADF-2C4A-4E29-BF0D-503B884D099B}"/>
              </a:ext>
            </a:extLst>
          </p:cNvPr>
          <p:cNvSpPr/>
          <p:nvPr/>
        </p:nvSpPr>
        <p:spPr>
          <a:xfrm>
            <a:off x="4500760" y="4714354"/>
            <a:ext cx="2060005" cy="287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R="5080" indent="12700" algn="ctr">
              <a:lnSpc>
                <a:spcPts val="2600"/>
              </a:lnSpc>
              <a:spcBef>
                <a:spcPts val="300"/>
              </a:spcBef>
              <a:defRPr sz="2500">
                <a:solidFill>
                  <a:srgbClr val="0070C0"/>
                </a:solidFill>
                <a:latin typeface="Gotham Rounded Bold"/>
                <a:ea typeface="Gotham Rounded Bold"/>
                <a:cs typeface="Gotham Rounded Bold"/>
                <a:sym typeface="Gotham Rounded Bold"/>
              </a:defRPr>
            </a:lvl1pPr>
          </a:lstStyle>
          <a:p>
            <a:pPr marL="0" marR="5080" lvl="0" indent="12700" algn="ctr" defTabSz="91433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ALIADOS</a:t>
            </a:r>
          </a:p>
        </p:txBody>
      </p:sp>
      <p:pic>
        <p:nvPicPr>
          <p:cNvPr id="63" name="Imagen 62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C8E4C70D-DCB1-4EF6-AAA8-B1DF69D2DC0A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4767944" y="4456931"/>
            <a:ext cx="445632" cy="445633"/>
          </a:xfrm>
          <a:prstGeom prst="rect">
            <a:avLst/>
          </a:prstGeom>
        </p:spPr>
      </p:pic>
      <p:sp>
        <p:nvSpPr>
          <p:cNvPr id="64" name="Rectángulo 63">
            <a:extLst>
              <a:ext uri="{FF2B5EF4-FFF2-40B4-BE49-F238E27FC236}">
                <a16:creationId xmlns="" xmlns:a16="http://schemas.microsoft.com/office/drawing/2014/main" id="{82730AAF-985B-40E7-A89B-7B15050C538F}"/>
              </a:ext>
            </a:extLst>
          </p:cNvPr>
          <p:cNvSpPr/>
          <p:nvPr/>
        </p:nvSpPr>
        <p:spPr>
          <a:xfrm>
            <a:off x="5905970" y="4759409"/>
            <a:ext cx="40222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https://www.grupobancolombia.com/wps/portal/negocios/beneficios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="" xmlns:a16="http://schemas.microsoft.com/office/drawing/2014/main" id="{A4FAE621-B759-4637-A236-1B85423D37DA}"/>
              </a:ext>
            </a:extLst>
          </p:cNvPr>
          <p:cNvSpPr/>
          <p:nvPr/>
        </p:nvSpPr>
        <p:spPr>
          <a:xfrm>
            <a:off x="5877689" y="4480143"/>
            <a:ext cx="48125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https://www.grupobancolombia.com/personas/necesidades/mas-beneficios/ofertas</a:t>
            </a:r>
          </a:p>
        </p:txBody>
      </p:sp>
      <p:pic>
        <p:nvPicPr>
          <p:cNvPr id="66" name="Imagen 65">
            <a:hlinkClick r:id="" action="ppaction://noaction"/>
            <a:extLst>
              <a:ext uri="{FF2B5EF4-FFF2-40B4-BE49-F238E27FC236}">
                <a16:creationId xmlns="" xmlns:a16="http://schemas.microsoft.com/office/drawing/2014/main" id="{919DB9F5-B6D3-4029-8E60-114058D06F56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493157" y="3736512"/>
            <a:ext cx="1415053" cy="269890"/>
          </a:xfrm>
          <a:prstGeom prst="rect">
            <a:avLst/>
          </a:prstGeom>
        </p:spPr>
      </p:pic>
      <p:cxnSp>
        <p:nvCxnSpPr>
          <p:cNvPr id="67" name="Conector recto 66">
            <a:extLst>
              <a:ext uri="{FF2B5EF4-FFF2-40B4-BE49-F238E27FC236}">
                <a16:creationId xmlns="" xmlns:a16="http://schemas.microsoft.com/office/drawing/2014/main" id="{01F2E5D1-9DA4-45DF-A6AB-0E7312FB3769}"/>
              </a:ext>
            </a:extLst>
          </p:cNvPr>
          <p:cNvCxnSpPr>
            <a:cxnSpLocks/>
          </p:cNvCxnSpPr>
          <p:nvPr/>
        </p:nvCxnSpPr>
        <p:spPr>
          <a:xfrm>
            <a:off x="4060998" y="6280030"/>
            <a:ext cx="5920154" cy="0"/>
          </a:xfrm>
          <a:prstGeom prst="line">
            <a:avLst/>
          </a:prstGeom>
          <a:ln w="209550" cap="rnd">
            <a:solidFill>
              <a:srgbClr val="FDDA2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="" xmlns:a16="http://schemas.microsoft.com/office/drawing/2014/main" id="{4572AE87-BBE6-495E-A20C-F10723FA1A8B}"/>
              </a:ext>
            </a:extLst>
          </p:cNvPr>
          <p:cNvCxnSpPr>
            <a:cxnSpLocks/>
          </p:cNvCxnSpPr>
          <p:nvPr/>
        </p:nvCxnSpPr>
        <p:spPr>
          <a:xfrm>
            <a:off x="5615551" y="6280030"/>
            <a:ext cx="1393580" cy="0"/>
          </a:xfrm>
          <a:prstGeom prst="line">
            <a:avLst/>
          </a:prstGeom>
          <a:ln w="20955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="" xmlns:a16="http://schemas.microsoft.com/office/drawing/2014/main" id="{F6733B8F-FE5D-46A0-9834-E6A585DF124F}"/>
              </a:ext>
            </a:extLst>
          </p:cNvPr>
          <p:cNvCxnSpPr>
            <a:cxnSpLocks/>
          </p:cNvCxnSpPr>
          <p:nvPr/>
        </p:nvCxnSpPr>
        <p:spPr>
          <a:xfrm>
            <a:off x="6819446" y="6280030"/>
            <a:ext cx="1393580" cy="0"/>
          </a:xfrm>
          <a:prstGeom prst="line">
            <a:avLst/>
          </a:prstGeom>
          <a:ln w="2095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Marcador de texto 5">
            <a:extLst>
              <a:ext uri="{FF2B5EF4-FFF2-40B4-BE49-F238E27FC236}">
                <a16:creationId xmlns="" xmlns:a16="http://schemas.microsoft.com/office/drawing/2014/main" id="{D925970F-7A33-4CE4-9AC8-CE444CA4D3A2}"/>
              </a:ext>
            </a:extLst>
          </p:cNvPr>
          <p:cNvSpPr txBox="1">
            <a:spLocks/>
          </p:cNvSpPr>
          <p:nvPr/>
        </p:nvSpPr>
        <p:spPr>
          <a:xfrm>
            <a:off x="5051692" y="5784076"/>
            <a:ext cx="1226803" cy="266619"/>
          </a:xfrm>
          <a:prstGeom prst="rect">
            <a:avLst/>
          </a:prstGeom>
        </p:spPr>
        <p:txBody>
          <a:bodyPr anchor="t"/>
          <a:lstStyle>
            <a:defPPr>
              <a:defRPr lang="es-CO"/>
            </a:defPPr>
            <a:lvl1pPr marL="0" algn="l" defTabSz="914400" rtl="0" eaLnBrk="1" latinLnBrk="0" hangingPunct="1">
              <a:defRPr lang="es-CO" sz="1100" kern="1200">
                <a:solidFill>
                  <a:srgbClr val="2C2A29"/>
                </a:solidFill>
                <a:latin typeface="CIBFont Sans Book" panose="020B06030202020201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latin typeface="CIBFont Sans" panose="020B0603020202020104" pitchFamily="34" charset="77"/>
              </a:rPr>
              <a:t>SEGURIDAD </a:t>
            </a:r>
          </a:p>
        </p:txBody>
      </p:sp>
      <p:sp>
        <p:nvSpPr>
          <p:cNvPr id="79" name="Marcador de texto 5">
            <a:extLst>
              <a:ext uri="{FF2B5EF4-FFF2-40B4-BE49-F238E27FC236}">
                <a16:creationId xmlns="" xmlns:a16="http://schemas.microsoft.com/office/drawing/2014/main" id="{B28A3D57-A4B5-4022-AE0A-F68F06A95BAB}"/>
              </a:ext>
            </a:extLst>
          </p:cNvPr>
          <p:cNvSpPr txBox="1">
            <a:spLocks/>
          </p:cNvSpPr>
          <p:nvPr/>
        </p:nvSpPr>
        <p:spPr>
          <a:xfrm>
            <a:off x="6090790" y="5766332"/>
            <a:ext cx="1831456" cy="306181"/>
          </a:xfrm>
          <a:prstGeom prst="rect">
            <a:avLst/>
          </a:prstGeom>
        </p:spPr>
        <p:txBody>
          <a:bodyPr anchor="t"/>
          <a:lstStyle>
            <a:defPPr>
              <a:defRPr lang="es-CO"/>
            </a:defPPr>
            <a:lvl1pPr marL="0" algn="l" defTabSz="914400" rtl="0" eaLnBrk="1" latinLnBrk="0" hangingPunct="1">
              <a:defRPr lang="es-CO" sz="1100" kern="1200">
                <a:solidFill>
                  <a:srgbClr val="2C2A29"/>
                </a:solidFill>
                <a:latin typeface="CIBFont Sans Book" panose="020B06030202020201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latin typeface="CIBFont Sans" panose="020B0603020202020104" pitchFamily="34" charset="77"/>
              </a:rPr>
              <a:t>DISPONIBILIDAD</a:t>
            </a:r>
          </a:p>
        </p:txBody>
      </p:sp>
      <p:sp>
        <p:nvSpPr>
          <p:cNvPr id="80" name="Marcador de texto 5">
            <a:extLst>
              <a:ext uri="{FF2B5EF4-FFF2-40B4-BE49-F238E27FC236}">
                <a16:creationId xmlns="" xmlns:a16="http://schemas.microsoft.com/office/drawing/2014/main" id="{B2D56FF2-6297-4C1B-97E0-77F7A8EF2360}"/>
              </a:ext>
            </a:extLst>
          </p:cNvPr>
          <p:cNvSpPr txBox="1">
            <a:spLocks/>
          </p:cNvSpPr>
          <p:nvPr/>
        </p:nvSpPr>
        <p:spPr>
          <a:xfrm>
            <a:off x="7576869" y="5783083"/>
            <a:ext cx="1656427" cy="336147"/>
          </a:xfrm>
          <a:prstGeom prst="rect">
            <a:avLst/>
          </a:prstGeom>
        </p:spPr>
        <p:txBody>
          <a:bodyPr anchor="t"/>
          <a:lstStyle>
            <a:defPPr>
              <a:defRPr lang="es-CO"/>
            </a:defPPr>
            <a:lvl1pPr marL="0" algn="l" defTabSz="914400" rtl="0" eaLnBrk="1" latinLnBrk="0" hangingPunct="1">
              <a:defRPr lang="es-CO" sz="1100" kern="1200">
                <a:solidFill>
                  <a:srgbClr val="2C2A29"/>
                </a:solidFill>
                <a:latin typeface="CIBFont Sans Book" panose="020B06030202020201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latin typeface="CIBFont Sans" panose="020B0603020202020104" pitchFamily="34" charset="77"/>
              </a:rPr>
              <a:t>COBERTURA </a:t>
            </a:r>
          </a:p>
        </p:txBody>
      </p:sp>
      <p:sp>
        <p:nvSpPr>
          <p:cNvPr id="81" name="Marcador de texto 5">
            <a:extLst>
              <a:ext uri="{FF2B5EF4-FFF2-40B4-BE49-F238E27FC236}">
                <a16:creationId xmlns="" xmlns:a16="http://schemas.microsoft.com/office/drawing/2014/main" id="{D8E4063A-4CF2-4646-B240-3EFE0DDCA9C5}"/>
              </a:ext>
            </a:extLst>
          </p:cNvPr>
          <p:cNvSpPr txBox="1">
            <a:spLocks/>
          </p:cNvSpPr>
          <p:nvPr/>
        </p:nvSpPr>
        <p:spPr>
          <a:xfrm>
            <a:off x="8843080" y="5784095"/>
            <a:ext cx="1770945" cy="302843"/>
          </a:xfrm>
          <a:prstGeom prst="rect">
            <a:avLst/>
          </a:prstGeom>
        </p:spPr>
        <p:txBody>
          <a:bodyPr anchor="t"/>
          <a:lstStyle>
            <a:defPPr>
              <a:defRPr lang="es-CO"/>
            </a:defPPr>
            <a:lvl1pPr marL="0" algn="l" defTabSz="914400" rtl="0" eaLnBrk="1" latinLnBrk="0" hangingPunct="1">
              <a:defRPr lang="es-CO" sz="1100" kern="1200">
                <a:solidFill>
                  <a:srgbClr val="2C2A29"/>
                </a:solidFill>
                <a:latin typeface="CIBFont Sans Book" panose="020B06030202020201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>
                <a:latin typeface="CIBFont Sans" panose="020B0603020202020104" pitchFamily="34" charset="77"/>
              </a:rPr>
              <a:t>SOSTENIBILIDAD</a:t>
            </a:r>
          </a:p>
        </p:txBody>
      </p:sp>
      <p:cxnSp>
        <p:nvCxnSpPr>
          <p:cNvPr id="84" name="Conector recto 83">
            <a:extLst>
              <a:ext uri="{FF2B5EF4-FFF2-40B4-BE49-F238E27FC236}">
                <a16:creationId xmlns="" xmlns:a16="http://schemas.microsoft.com/office/drawing/2014/main" id="{5786678A-18ED-423C-9B21-14A5EA41C83D}"/>
              </a:ext>
            </a:extLst>
          </p:cNvPr>
          <p:cNvCxnSpPr>
            <a:cxnSpLocks/>
          </p:cNvCxnSpPr>
          <p:nvPr/>
        </p:nvCxnSpPr>
        <p:spPr>
          <a:xfrm>
            <a:off x="5558798" y="6028355"/>
            <a:ext cx="0" cy="97277"/>
          </a:xfrm>
          <a:prstGeom prst="line">
            <a:avLst/>
          </a:prstGeom>
          <a:ln w="25400" cap="rnd">
            <a:solidFill>
              <a:srgbClr val="FDDA2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="" xmlns:a16="http://schemas.microsoft.com/office/drawing/2014/main" id="{F24FDF7B-1A02-46C1-93A0-49DFF9AB056E}"/>
              </a:ext>
            </a:extLst>
          </p:cNvPr>
          <p:cNvCxnSpPr>
            <a:cxnSpLocks/>
          </p:cNvCxnSpPr>
          <p:nvPr/>
        </p:nvCxnSpPr>
        <p:spPr>
          <a:xfrm>
            <a:off x="6894730" y="6028355"/>
            <a:ext cx="0" cy="97277"/>
          </a:xfrm>
          <a:prstGeom prst="line">
            <a:avLst/>
          </a:prstGeom>
          <a:ln w="25400" cap="rnd">
            <a:solidFill>
              <a:srgbClr val="FF7F4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="" xmlns:a16="http://schemas.microsoft.com/office/drawing/2014/main" id="{23579D97-86DD-4785-9521-46A69AD7981F}"/>
              </a:ext>
            </a:extLst>
          </p:cNvPr>
          <p:cNvCxnSpPr>
            <a:cxnSpLocks/>
          </p:cNvCxnSpPr>
          <p:nvPr/>
        </p:nvCxnSpPr>
        <p:spPr>
          <a:xfrm>
            <a:off x="8344152" y="6028355"/>
            <a:ext cx="0" cy="97277"/>
          </a:xfrm>
          <a:prstGeom prst="line">
            <a:avLst/>
          </a:prstGeom>
          <a:ln w="25400" cap="rnd">
            <a:solidFill>
              <a:srgbClr val="F5B6C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="" xmlns:a16="http://schemas.microsoft.com/office/drawing/2014/main" id="{28B10025-A106-403B-B9F1-29714438BD4C}"/>
              </a:ext>
            </a:extLst>
          </p:cNvPr>
          <p:cNvCxnSpPr>
            <a:cxnSpLocks/>
          </p:cNvCxnSpPr>
          <p:nvPr/>
        </p:nvCxnSpPr>
        <p:spPr>
          <a:xfrm>
            <a:off x="9599020" y="6028355"/>
            <a:ext cx="0" cy="97277"/>
          </a:xfrm>
          <a:prstGeom prst="line">
            <a:avLst/>
          </a:prstGeom>
          <a:ln w="25400" cap="rnd">
            <a:solidFill>
              <a:srgbClr val="FDDA2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ángulo 91">
            <a:extLst>
              <a:ext uri="{FF2B5EF4-FFF2-40B4-BE49-F238E27FC236}">
                <a16:creationId xmlns="" xmlns:a16="http://schemas.microsoft.com/office/drawing/2014/main" id="{927A2C83-D7E9-41B2-BF92-83433F4AC93A}"/>
              </a:ext>
            </a:extLst>
          </p:cNvPr>
          <p:cNvSpPr/>
          <p:nvPr/>
        </p:nvSpPr>
        <p:spPr>
          <a:xfrm>
            <a:off x="3730929" y="6470159"/>
            <a:ext cx="10724011" cy="4485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1600" b="1" dirty="0">
                <a:solidFill>
                  <a:srgbClr val="2C2A29"/>
                </a:solidFill>
                <a:latin typeface="CIBFont Sans" panose="020B0603020202020104" pitchFamily="34" charset="77"/>
              </a:rPr>
              <a:t>15 millones clientes          60% Transacciones  País          99% disponibilidad canales digitales</a:t>
            </a:r>
          </a:p>
        </p:txBody>
      </p:sp>
      <p:cxnSp>
        <p:nvCxnSpPr>
          <p:cNvPr id="98" name="Conector recto 97">
            <a:extLst>
              <a:ext uri="{FF2B5EF4-FFF2-40B4-BE49-F238E27FC236}">
                <a16:creationId xmlns="" xmlns:a16="http://schemas.microsoft.com/office/drawing/2014/main" id="{65B09509-E871-4BAC-89E1-03DAC6BD1CF3}"/>
              </a:ext>
            </a:extLst>
          </p:cNvPr>
          <p:cNvCxnSpPr>
            <a:cxnSpLocks/>
          </p:cNvCxnSpPr>
          <p:nvPr/>
        </p:nvCxnSpPr>
        <p:spPr>
          <a:xfrm>
            <a:off x="8138814" y="6280030"/>
            <a:ext cx="2067394" cy="0"/>
          </a:xfrm>
          <a:prstGeom prst="line">
            <a:avLst/>
          </a:prstGeom>
          <a:ln w="2095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>
            <a:extLst>
              <a:ext uri="{FF2B5EF4-FFF2-40B4-BE49-F238E27FC236}">
                <a16:creationId xmlns="" xmlns:a16="http://schemas.microsoft.com/office/drawing/2014/main" id="{D7CA6944-A4F2-40F0-9925-50923AC07831}"/>
              </a:ext>
            </a:extLst>
          </p:cNvPr>
          <p:cNvCxnSpPr>
            <a:cxnSpLocks/>
          </p:cNvCxnSpPr>
          <p:nvPr/>
        </p:nvCxnSpPr>
        <p:spPr>
          <a:xfrm>
            <a:off x="9709629" y="6280030"/>
            <a:ext cx="1406769" cy="0"/>
          </a:xfrm>
          <a:prstGeom prst="line">
            <a:avLst/>
          </a:prstGeom>
          <a:ln w="209550" cap="rnd">
            <a:solidFill>
              <a:srgbClr val="FDDA2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Imagen 99">
            <a:extLst>
              <a:ext uri="{FF2B5EF4-FFF2-40B4-BE49-F238E27FC236}">
                <a16:creationId xmlns="" xmlns:a16="http://schemas.microsoft.com/office/drawing/2014/main" id="{7FFD8E27-F29F-4EDB-8F31-6F731E8DAC3E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071841" y="1354125"/>
            <a:ext cx="633531" cy="913315"/>
          </a:xfrm>
          <a:prstGeom prst="rect">
            <a:avLst/>
          </a:prstGeom>
        </p:spPr>
      </p:pic>
      <p:pic>
        <p:nvPicPr>
          <p:cNvPr id="101" name="Imagen 100">
            <a:extLst>
              <a:ext uri="{FF2B5EF4-FFF2-40B4-BE49-F238E27FC236}">
                <a16:creationId xmlns="" xmlns:a16="http://schemas.microsoft.com/office/drawing/2014/main" id="{1BF31C64-487A-4D2B-91FB-80D140E3258B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100187" y="1457486"/>
            <a:ext cx="626362" cy="913316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="" xmlns:a16="http://schemas.microsoft.com/office/drawing/2014/main" id="{004602EE-D1C2-48FB-B936-CE72535149AB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40635" y="2076710"/>
            <a:ext cx="638998" cy="913315"/>
          </a:xfrm>
          <a:prstGeom prst="rect">
            <a:avLst/>
          </a:prstGeom>
        </p:spPr>
      </p:pic>
      <p:pic>
        <p:nvPicPr>
          <p:cNvPr id="103" name="Gráfico 102">
            <a:extLst>
              <a:ext uri="{FF2B5EF4-FFF2-40B4-BE49-F238E27FC236}">
                <a16:creationId xmlns="" xmlns:a16="http://schemas.microsoft.com/office/drawing/2014/main" id="{8C48B1A2-340E-4D6C-9768-A4B6F97058A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flipV="1">
            <a:off x="4859614" y="2405422"/>
            <a:ext cx="401146" cy="389143"/>
          </a:xfrm>
          <a:prstGeom prst="rect">
            <a:avLst/>
          </a:prstGeom>
        </p:spPr>
      </p:pic>
      <p:sp>
        <p:nvSpPr>
          <p:cNvPr id="105" name="Shape 805">
            <a:extLst>
              <a:ext uri="{FF2B5EF4-FFF2-40B4-BE49-F238E27FC236}">
                <a16:creationId xmlns="" xmlns:a16="http://schemas.microsoft.com/office/drawing/2014/main" id="{2DA048A3-40E8-4FF2-958F-8AAE3BEE4B5E}"/>
              </a:ext>
            </a:extLst>
          </p:cNvPr>
          <p:cNvSpPr/>
          <p:nvPr/>
        </p:nvSpPr>
        <p:spPr>
          <a:xfrm>
            <a:off x="10744789" y="3811923"/>
            <a:ext cx="2060005" cy="287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R="5080" indent="12700" algn="ctr">
              <a:lnSpc>
                <a:spcPts val="2600"/>
              </a:lnSpc>
              <a:spcBef>
                <a:spcPts val="300"/>
              </a:spcBef>
              <a:defRPr sz="2500">
                <a:solidFill>
                  <a:srgbClr val="0070C0"/>
                </a:solidFill>
                <a:latin typeface="Gotham Rounded Bold"/>
                <a:ea typeface="Gotham Rounded Bold"/>
                <a:cs typeface="Gotham Rounded Bold"/>
                <a:sym typeface="Gotham Rounded Bold"/>
              </a:defRPr>
            </a:lvl1pPr>
          </a:lstStyle>
          <a:p>
            <a:pPr marL="0" marR="5080" lvl="0" indent="12700" algn="ctr" defTabSz="914330" rtl="0" eaLnBrk="1" fontAlgn="auto" latinLnBrk="0" hangingPunct="1">
              <a:lnSpc>
                <a:spcPts val="26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IBFont Sans" panose="020B0603020202020104" pitchFamily="34" charset="0"/>
              </a:rPr>
              <a:t>Cumplir metas 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="" xmlns:a16="http://schemas.microsoft.com/office/drawing/2014/main" id="{E13BEB34-3DCB-496D-848E-0FC70D48CAB5}"/>
              </a:ext>
            </a:extLst>
          </p:cNvPr>
          <p:cNvSpPr/>
          <p:nvPr/>
        </p:nvSpPr>
        <p:spPr>
          <a:xfrm>
            <a:off x="0" y="0"/>
            <a:ext cx="13760450" cy="10959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Marcador de texto 6">
            <a:extLst>
              <a:ext uri="{FF2B5EF4-FFF2-40B4-BE49-F238E27FC236}">
                <a16:creationId xmlns="" xmlns:a16="http://schemas.microsoft.com/office/drawing/2014/main" id="{7274350A-7A54-48B3-9D5A-44A9E8F0B613}"/>
              </a:ext>
            </a:extLst>
          </p:cNvPr>
          <p:cNvSpPr txBox="1">
            <a:spLocks/>
          </p:cNvSpPr>
          <p:nvPr/>
        </p:nvSpPr>
        <p:spPr>
          <a:xfrm>
            <a:off x="4377140" y="343466"/>
            <a:ext cx="5570336" cy="10735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4000" b="1" dirty="0">
                <a:solidFill>
                  <a:schemeClr val="bg1"/>
                </a:solidFill>
                <a:latin typeface="CIBFont Sans" panose="020B0603020202020104" pitchFamily="34" charset="77"/>
              </a:rPr>
              <a:t>Nómina Bancolombia 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="" xmlns:a16="http://schemas.microsoft.com/office/drawing/2014/main" id="{87B66A75-592A-4F78-AAD7-E961AB101C71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 rot="4311947">
            <a:off x="-1131064" y="783616"/>
            <a:ext cx="6769195" cy="6682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46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6" grpId="0" animBg="1"/>
      <p:bldP spid="33" grpId="0" animBg="1"/>
      <p:bldP spid="35" grpId="0"/>
      <p:bldP spid="36" grpId="0"/>
      <p:bldP spid="51" grpId="0"/>
      <p:bldP spid="54" grpId="0" animBg="1"/>
      <p:bldP spid="61" grpId="0" animBg="1"/>
      <p:bldP spid="62" grpId="0" animBg="1"/>
      <p:bldP spid="64" grpId="0"/>
      <p:bldP spid="65" grpId="0"/>
      <p:bldP spid="78" grpId="0"/>
      <p:bldP spid="79" grpId="0"/>
      <p:bldP spid="80" grpId="0"/>
      <p:bldP spid="81" grpId="0"/>
      <p:bldP spid="92" grpId="0"/>
      <p:bldP spid="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06DE8B8-48E2-2F4F-A2EB-C0B3E290CA06}"/>
              </a:ext>
            </a:extLst>
          </p:cNvPr>
          <p:cNvSpPr/>
          <p:nvPr/>
        </p:nvSpPr>
        <p:spPr>
          <a:xfrm>
            <a:off x="0" y="199"/>
            <a:ext cx="13760450" cy="1464567"/>
          </a:xfrm>
          <a:prstGeom prst="rect">
            <a:avLst/>
          </a:prstGeom>
          <a:solidFill>
            <a:srgbClr val="2C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992"/>
            <a:endParaRPr lang="es-CO" sz="2031">
              <a:solidFill>
                <a:srgbClr val="FEFFFE"/>
              </a:solidFill>
              <a:latin typeface="Calibri" panose="020F0502020204030204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F4D9A32C-329C-4F4B-9220-54E642F58E27}"/>
              </a:ext>
            </a:extLst>
          </p:cNvPr>
          <p:cNvSpPr/>
          <p:nvPr/>
        </p:nvSpPr>
        <p:spPr>
          <a:xfrm>
            <a:off x="1632666" y="493791"/>
            <a:ext cx="9134006" cy="65025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5400" b="1" dirty="0">
                <a:solidFill>
                  <a:schemeClr val="bg1"/>
                </a:solidFill>
                <a:latin typeface="CIBFont Sans" panose="020B0603020202020104" pitchFamily="34" charset="77"/>
              </a:rPr>
              <a:t>Nómina Bancolombia   </a:t>
            </a:r>
            <a:endParaRPr lang="es-CO" sz="5400" b="1" dirty="0">
              <a:solidFill>
                <a:schemeClr val="bg1"/>
              </a:solidFill>
              <a:latin typeface="CIBFont Sans" panose="020B0603020202020104" pitchFamily="34" charset="77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B62CDC2-8B2A-439F-9A4E-A9BF477404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782" y="190262"/>
            <a:ext cx="1012229" cy="1446771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19785294-FB5F-406A-A2B9-0D71455A14D5}"/>
              </a:ext>
            </a:extLst>
          </p:cNvPr>
          <p:cNvSpPr/>
          <p:nvPr/>
        </p:nvSpPr>
        <p:spPr>
          <a:xfrm>
            <a:off x="422456" y="2282857"/>
            <a:ext cx="5129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3"/>
              </a:buBlip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    Bolsillos para administrar los recursos </a:t>
            </a:r>
          </a:p>
          <a:p>
            <a:pPr marL="342900" indent="-342900">
              <a:buSzPct val="100000"/>
              <a:buBlip>
                <a:blip r:embed="rId3"/>
              </a:buBlip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Transfiere GRATIS a cuentas Bancolombia por la App Personas,  A la Mano y Sucursal Virtual Personas. </a:t>
            </a:r>
          </a:p>
          <a:p>
            <a:pPr marL="342900" indent="-342900">
              <a:buSzPct val="100000"/>
              <a:buBlip>
                <a:blip r:embed="rId3"/>
              </a:buBlip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Apertura productos digitales</a:t>
            </a:r>
          </a:p>
          <a:p>
            <a:pPr marL="342900" indent="-342900">
              <a:buSzPct val="100000"/>
              <a:buBlip>
                <a:blip r:embed="rId3"/>
              </a:buBlip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Pago y gestión de la nómina/ Alertas y Notificaciones. </a:t>
            </a:r>
          </a:p>
          <a:p>
            <a:pPr>
              <a:buSzPct val="100000"/>
            </a:pP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  <a:latin typeface="CIBFont Sans" panose="020B06030202020201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0DB5043F-A841-48CF-9C92-F16305B7EF5E}"/>
              </a:ext>
            </a:extLst>
          </p:cNvPr>
          <p:cNvSpPr/>
          <p:nvPr/>
        </p:nvSpPr>
        <p:spPr>
          <a:xfrm>
            <a:off x="349399" y="4203319"/>
            <a:ext cx="5684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100000"/>
              <a:buBlip>
                <a:blip r:embed="rId3"/>
              </a:buBlip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Aula del saber y charlas de educación financiera</a:t>
            </a:r>
          </a:p>
          <a:p>
            <a:pPr marL="285750" indent="-285750" algn="just">
              <a:buSzPct val="100000"/>
              <a:buFontTx/>
              <a:buChar char="-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PLATAFORMA VIRTUAL: Salud  financiera, seguridad, inversiones. </a:t>
            </a:r>
          </a:p>
          <a:p>
            <a:pPr marL="285750" indent="-285750" algn="just">
              <a:buSzPct val="100000"/>
              <a:buFontTx/>
              <a:buChar char="-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CHARLAS: Finanzas personales, Ahorro, Uso Canales, Seguridad</a:t>
            </a:r>
          </a:p>
          <a:p>
            <a:pPr marL="285750" indent="-285750" algn="just">
              <a:buSzPct val="100000"/>
              <a:buFontTx/>
              <a:buChar char="-"/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FINANCIERA- MENTE (Aprender es fácil). Plataforma contenidos.</a:t>
            </a:r>
          </a:p>
          <a:p>
            <a:pPr marL="342900" indent="-342900" algn="just">
              <a:buSzPct val="100000"/>
              <a:buBlip>
                <a:blip r:embed="rId3"/>
              </a:buBlip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GESTIONAR MI DIA A DIA: Herramienta App, manejo de sus finanzas. </a:t>
            </a:r>
          </a:p>
          <a:p>
            <a:pPr marL="342900" indent="-342900" algn="just">
              <a:buSzPct val="100000"/>
              <a:buBlip>
                <a:blip r:embed="rId3"/>
              </a:buBlip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Programa de inclusión financiera</a:t>
            </a:r>
          </a:p>
          <a:p>
            <a:pPr marL="342900" indent="-342900" algn="just">
              <a:buSzPct val="100000"/>
              <a:buBlip>
                <a:blip r:embed="rId3"/>
              </a:buBlip>
            </a:pPr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Convenio de Libranza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1FC6C523-4E4F-445F-9281-9E337BDD9755}"/>
              </a:ext>
            </a:extLst>
          </p:cNvPr>
          <p:cNvSpPr/>
          <p:nvPr/>
        </p:nvSpPr>
        <p:spPr>
          <a:xfrm>
            <a:off x="661475" y="3731387"/>
            <a:ext cx="3433988" cy="45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362" dirty="0">
                <a:solidFill>
                  <a:schemeClr val="bg1"/>
                </a:solidFill>
                <a:latin typeface="Gotham Rounded Bold" pitchFamily="50" charset="0"/>
              </a:rPr>
              <a:t>ACOMPAÑAMIENTO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3A824956-3D11-4B58-9720-49C0E61F43B0}"/>
              </a:ext>
            </a:extLst>
          </p:cNvPr>
          <p:cNvSpPr/>
          <p:nvPr/>
        </p:nvSpPr>
        <p:spPr>
          <a:xfrm>
            <a:off x="7133349" y="2410004"/>
            <a:ext cx="2661876" cy="16360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16" name="object 32">
            <a:extLst>
              <a:ext uri="{FF2B5EF4-FFF2-40B4-BE49-F238E27FC236}">
                <a16:creationId xmlns="" xmlns:a16="http://schemas.microsoft.com/office/drawing/2014/main" id="{39EA2CD6-C2BC-4195-8F29-605406F752DB}"/>
              </a:ext>
            </a:extLst>
          </p:cNvPr>
          <p:cNvSpPr txBox="1"/>
          <p:nvPr/>
        </p:nvSpPr>
        <p:spPr>
          <a:xfrm>
            <a:off x="7482338" y="2410003"/>
            <a:ext cx="1928116" cy="266484"/>
          </a:xfrm>
          <a:prstGeom prst="rect">
            <a:avLst/>
          </a:prstGeom>
        </p:spPr>
        <p:txBody>
          <a:bodyPr vert="horz" wrap="square" lIns="0" tIns="20067" rIns="0" bIns="0" rtlCol="0">
            <a:spAutoFit/>
          </a:bodyPr>
          <a:lstStyle/>
          <a:p>
            <a:pPr marL="14333" algn="ctr">
              <a:spcBef>
                <a:spcPts val="158"/>
              </a:spcBef>
            </a:pPr>
            <a:r>
              <a:rPr lang="es-CO" sz="1600" b="1" spc="28" dirty="0">
                <a:solidFill>
                  <a:srgbClr val="616264"/>
                </a:solidFill>
                <a:latin typeface="Gotham Rounded Medium" panose="02000000000000000000" pitchFamily="50" charset="0"/>
                <a:cs typeface="Gotham Rounded"/>
              </a:rPr>
              <a:t>Plan Premium</a:t>
            </a:r>
            <a:endParaRPr sz="1600" dirty="0">
              <a:latin typeface="Gotham Rounded Medium" panose="02000000000000000000" pitchFamily="50" charset="0"/>
              <a:cs typeface="Gotham Rounded"/>
            </a:endParaRPr>
          </a:p>
        </p:txBody>
      </p:sp>
      <p:sp>
        <p:nvSpPr>
          <p:cNvPr id="17" name="object 35">
            <a:extLst>
              <a:ext uri="{FF2B5EF4-FFF2-40B4-BE49-F238E27FC236}">
                <a16:creationId xmlns="" xmlns:a16="http://schemas.microsoft.com/office/drawing/2014/main" id="{130D5D13-048C-47E0-AC4E-8B4950C390B0}"/>
              </a:ext>
            </a:extLst>
          </p:cNvPr>
          <p:cNvSpPr txBox="1"/>
          <p:nvPr/>
        </p:nvSpPr>
        <p:spPr>
          <a:xfrm>
            <a:off x="7199790" y="2714938"/>
            <a:ext cx="2364844" cy="1559540"/>
          </a:xfrm>
          <a:prstGeom prst="rect">
            <a:avLst/>
          </a:prstGeom>
        </p:spPr>
        <p:txBody>
          <a:bodyPr vert="horz" wrap="square" lIns="0" tIns="17917" rIns="0" bIns="0" rtlCol="0">
            <a:spAutoFit/>
          </a:bodyPr>
          <a:lstStyle/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r>
              <a:rPr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Cuota de</a:t>
            </a:r>
            <a:r>
              <a:rPr sz="1200" spc="-5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 </a:t>
            </a:r>
            <a:r>
              <a:rPr sz="1200" spc="6" dirty="0" err="1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manejo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: </a:t>
            </a:r>
            <a:r>
              <a:rPr lang="es-CO" sz="1200" b="1" spc="6" dirty="0">
                <a:solidFill>
                  <a:schemeClr val="tx2"/>
                </a:solidFill>
                <a:latin typeface="CIBFont Sans" panose="020B0603020202020104" pitchFamily="34" charset="0"/>
                <a:cs typeface="News Gothic"/>
              </a:rPr>
              <a:t>100%</a:t>
            </a: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Retiros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en</a:t>
            </a:r>
            <a:r>
              <a:rPr lang="es-CO" sz="1200" spc="-34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 </a:t>
            </a: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Cajeros 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Bancolombia: </a:t>
            </a:r>
            <a:r>
              <a:rPr lang="es-CO" sz="1200" b="1" spc="6" dirty="0">
                <a:solidFill>
                  <a:schemeClr val="tx2"/>
                </a:solidFill>
                <a:latin typeface="CIBFont Sans" panose="020B0603020202020104" pitchFamily="34" charset="0"/>
                <a:cs typeface="News Gothic"/>
              </a:rPr>
              <a:t>Ilimitados</a:t>
            </a: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Retiros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en C</a:t>
            </a: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orresponsal</a:t>
            </a:r>
            <a:r>
              <a:rPr lang="es-CO" sz="1200" spc="-28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Bancario: </a:t>
            </a:r>
            <a:r>
              <a:rPr lang="es-CO" sz="1200" b="1" spc="6" dirty="0">
                <a:solidFill>
                  <a:schemeClr val="tx2"/>
                </a:solidFill>
                <a:latin typeface="CIBFont Sans" panose="020B0603020202020104" pitchFamily="34" charset="0"/>
                <a:cs typeface="News Gothic"/>
              </a:rPr>
              <a:t>Ilimitados</a:t>
            </a: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Retiro en sucursal: </a:t>
            </a:r>
            <a:r>
              <a:rPr lang="es-CO" sz="1200" b="1" spc="6" dirty="0">
                <a:solidFill>
                  <a:schemeClr val="tx2"/>
                </a:solidFill>
                <a:latin typeface="CIBFont Sans" panose="020B0603020202020104" pitchFamily="34" charset="0"/>
                <a:cs typeface="News Gothic"/>
              </a:rPr>
              <a:t>$0</a:t>
            </a:r>
            <a:endParaRPr lang="es-CO" sz="1200" b="1" dirty="0">
              <a:solidFill>
                <a:schemeClr val="tx2"/>
              </a:solidFill>
              <a:latin typeface="CIBFont Sans" panose="020B0603020202020104" pitchFamily="34" charset="0"/>
              <a:cs typeface="News Gothic"/>
            </a:endParaRP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lang="es-CO" sz="1200" dirty="0">
              <a:latin typeface="Trebuchet MS" panose="020B0603020202020204" pitchFamily="34" charset="0"/>
              <a:cs typeface="News Gothic"/>
            </a:endParaRP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sz="1200" dirty="0">
              <a:latin typeface="Trebuchet MS" panose="020B0603020202020204" pitchFamily="34" charset="0"/>
              <a:cs typeface="News Gothic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67443ED-8B97-4197-B02A-C32BEE28A331}"/>
              </a:ext>
            </a:extLst>
          </p:cNvPr>
          <p:cNvSpPr/>
          <p:nvPr/>
        </p:nvSpPr>
        <p:spPr>
          <a:xfrm>
            <a:off x="10028949" y="2423907"/>
            <a:ext cx="2661876" cy="16023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19" name="object 32">
            <a:extLst>
              <a:ext uri="{FF2B5EF4-FFF2-40B4-BE49-F238E27FC236}">
                <a16:creationId xmlns="" xmlns:a16="http://schemas.microsoft.com/office/drawing/2014/main" id="{AE2253BD-E999-4E29-A4FB-2F4D32F301F3}"/>
              </a:ext>
            </a:extLst>
          </p:cNvPr>
          <p:cNvSpPr txBox="1"/>
          <p:nvPr/>
        </p:nvSpPr>
        <p:spPr>
          <a:xfrm>
            <a:off x="10377938" y="2423906"/>
            <a:ext cx="1928116" cy="266484"/>
          </a:xfrm>
          <a:prstGeom prst="rect">
            <a:avLst/>
          </a:prstGeom>
        </p:spPr>
        <p:txBody>
          <a:bodyPr vert="horz" wrap="square" lIns="0" tIns="20067" rIns="0" bIns="0" rtlCol="0">
            <a:spAutoFit/>
          </a:bodyPr>
          <a:lstStyle/>
          <a:p>
            <a:pPr marL="14333" algn="ctr">
              <a:spcBef>
                <a:spcPts val="158"/>
              </a:spcBef>
            </a:pPr>
            <a:r>
              <a:rPr lang="es-CO" sz="1600" b="1" spc="28" dirty="0">
                <a:solidFill>
                  <a:srgbClr val="616264"/>
                </a:solidFill>
                <a:latin typeface="Gotham Rounded Medium" panose="02000000000000000000" pitchFamily="50" charset="0"/>
                <a:cs typeface="Gotham Rounded"/>
              </a:rPr>
              <a:t>Plan Estándar</a:t>
            </a:r>
            <a:endParaRPr sz="1600" dirty="0">
              <a:latin typeface="Gotham Rounded Medium" panose="02000000000000000000" pitchFamily="50" charset="0"/>
              <a:cs typeface="Gotham Rounded"/>
            </a:endParaRPr>
          </a:p>
        </p:txBody>
      </p:sp>
      <p:sp>
        <p:nvSpPr>
          <p:cNvPr id="20" name="object 35">
            <a:extLst>
              <a:ext uri="{FF2B5EF4-FFF2-40B4-BE49-F238E27FC236}">
                <a16:creationId xmlns="" xmlns:a16="http://schemas.microsoft.com/office/drawing/2014/main" id="{CC4AC88D-0FD2-4995-9F67-DAEE71111B68}"/>
              </a:ext>
            </a:extLst>
          </p:cNvPr>
          <p:cNvSpPr txBox="1"/>
          <p:nvPr/>
        </p:nvSpPr>
        <p:spPr>
          <a:xfrm>
            <a:off x="10189458" y="2722735"/>
            <a:ext cx="2453261" cy="1559540"/>
          </a:xfrm>
          <a:prstGeom prst="rect">
            <a:avLst/>
          </a:prstGeom>
        </p:spPr>
        <p:txBody>
          <a:bodyPr vert="horz" wrap="square" lIns="0" tIns="17917" rIns="0" bIns="0" rtlCol="0">
            <a:spAutoFit/>
          </a:bodyPr>
          <a:lstStyle/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r>
              <a:rPr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Cuota de</a:t>
            </a:r>
            <a:r>
              <a:rPr sz="1200" spc="-5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 </a:t>
            </a:r>
            <a:r>
              <a:rPr sz="1200" spc="6" dirty="0" err="1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manejo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: </a:t>
            </a:r>
            <a:r>
              <a:rPr lang="es-CO" sz="1200" b="1" spc="6" dirty="0">
                <a:solidFill>
                  <a:schemeClr val="tx2"/>
                </a:solidFill>
                <a:latin typeface="CIBFont Sans" panose="020B0603020202020104" pitchFamily="34" charset="0"/>
                <a:cs typeface="News Gothic"/>
              </a:rPr>
              <a:t>75%</a:t>
            </a: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Retiros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en</a:t>
            </a:r>
            <a:r>
              <a:rPr lang="es-CO" sz="1200" spc="-34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 </a:t>
            </a: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Cajeros 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Bancolombia: </a:t>
            </a:r>
            <a:r>
              <a:rPr lang="es-CO" sz="1200" b="1" spc="6" dirty="0">
                <a:solidFill>
                  <a:schemeClr val="tx2"/>
                </a:solidFill>
                <a:latin typeface="CIBFont Sans" panose="020B0603020202020104" pitchFamily="34" charset="0"/>
                <a:cs typeface="News Gothic"/>
              </a:rPr>
              <a:t>Ilimitados</a:t>
            </a: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Retiros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en C</a:t>
            </a: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orresponsal</a:t>
            </a:r>
            <a:r>
              <a:rPr lang="es-CO" sz="1200" spc="-28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Bancario: </a:t>
            </a:r>
            <a:r>
              <a:rPr lang="es-CO" sz="1200" b="1" spc="6" dirty="0">
                <a:solidFill>
                  <a:schemeClr val="tx2"/>
                </a:solidFill>
                <a:latin typeface="CIBFont Sans" panose="020B0603020202020104" pitchFamily="34" charset="0"/>
                <a:cs typeface="News Gothic"/>
              </a:rPr>
              <a:t>$0</a:t>
            </a: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Retiro en sucursal: </a:t>
            </a:r>
            <a:r>
              <a:rPr lang="es-CO" sz="1200" b="1" spc="6" dirty="0">
                <a:solidFill>
                  <a:schemeClr val="tx2"/>
                </a:solidFill>
                <a:latin typeface="CIBFont Sans" panose="020B0603020202020104" pitchFamily="34" charset="0"/>
                <a:cs typeface="News Gothic"/>
              </a:rPr>
              <a:t>$0</a:t>
            </a:r>
            <a:endParaRPr lang="es-CO" sz="1200" b="1" dirty="0">
              <a:solidFill>
                <a:schemeClr val="tx2"/>
              </a:solidFill>
              <a:latin typeface="CIBFont Sans" panose="020B0603020202020104" pitchFamily="34" charset="0"/>
              <a:cs typeface="News Gothic"/>
            </a:endParaRP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lang="es-CO" sz="1200" dirty="0">
              <a:latin typeface="Trebuchet MS" panose="020B0603020202020204" pitchFamily="34" charset="0"/>
              <a:cs typeface="News Gothic"/>
            </a:endParaRP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sz="1200" dirty="0">
              <a:latin typeface="Trebuchet MS" panose="020B0603020202020204" pitchFamily="34" charset="0"/>
              <a:cs typeface="News Gothic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66300176-C2C1-447F-8576-011B8F72DF2E}"/>
              </a:ext>
            </a:extLst>
          </p:cNvPr>
          <p:cNvSpPr/>
          <p:nvPr/>
        </p:nvSpPr>
        <p:spPr>
          <a:xfrm>
            <a:off x="7127262" y="4375617"/>
            <a:ext cx="2661876" cy="16360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22" name="object 32">
            <a:extLst>
              <a:ext uri="{FF2B5EF4-FFF2-40B4-BE49-F238E27FC236}">
                <a16:creationId xmlns="" xmlns:a16="http://schemas.microsoft.com/office/drawing/2014/main" id="{AC6D6CF0-099B-4064-A182-F5A600579468}"/>
              </a:ext>
            </a:extLst>
          </p:cNvPr>
          <p:cNvSpPr txBox="1"/>
          <p:nvPr/>
        </p:nvSpPr>
        <p:spPr>
          <a:xfrm>
            <a:off x="7476251" y="4375616"/>
            <a:ext cx="1928116" cy="266484"/>
          </a:xfrm>
          <a:prstGeom prst="rect">
            <a:avLst/>
          </a:prstGeom>
        </p:spPr>
        <p:txBody>
          <a:bodyPr vert="horz" wrap="square" lIns="0" tIns="20067" rIns="0" bIns="0" rtlCol="0">
            <a:spAutoFit/>
          </a:bodyPr>
          <a:lstStyle/>
          <a:p>
            <a:pPr marL="14333" algn="ctr">
              <a:spcBef>
                <a:spcPts val="158"/>
              </a:spcBef>
            </a:pPr>
            <a:r>
              <a:rPr lang="es-CO" sz="1600" b="1" spc="28" dirty="0">
                <a:solidFill>
                  <a:srgbClr val="616264"/>
                </a:solidFill>
                <a:latin typeface="Gotham Rounded Medium" panose="02000000000000000000" pitchFamily="50" charset="0"/>
                <a:cs typeface="Gotham Rounded"/>
              </a:rPr>
              <a:t>Plan Básico</a:t>
            </a:r>
            <a:endParaRPr sz="1600" dirty="0">
              <a:latin typeface="Gotham Rounded Medium" panose="02000000000000000000" pitchFamily="50" charset="0"/>
              <a:cs typeface="Gotham Rounded"/>
            </a:endParaRPr>
          </a:p>
        </p:txBody>
      </p:sp>
      <p:sp>
        <p:nvSpPr>
          <p:cNvPr id="23" name="object 35">
            <a:extLst>
              <a:ext uri="{FF2B5EF4-FFF2-40B4-BE49-F238E27FC236}">
                <a16:creationId xmlns="" xmlns:a16="http://schemas.microsoft.com/office/drawing/2014/main" id="{04AECCD5-FA42-471F-9394-F4C04F500807}"/>
              </a:ext>
            </a:extLst>
          </p:cNvPr>
          <p:cNvSpPr txBox="1"/>
          <p:nvPr/>
        </p:nvSpPr>
        <p:spPr>
          <a:xfrm>
            <a:off x="7230634" y="4682991"/>
            <a:ext cx="2410458" cy="1559540"/>
          </a:xfrm>
          <a:prstGeom prst="rect">
            <a:avLst/>
          </a:prstGeom>
        </p:spPr>
        <p:txBody>
          <a:bodyPr vert="horz" wrap="square" lIns="0" tIns="17917" rIns="0" bIns="0" rtlCol="0">
            <a:spAutoFit/>
          </a:bodyPr>
          <a:lstStyle/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r>
              <a:rPr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Cuota de</a:t>
            </a:r>
            <a:r>
              <a:rPr sz="1200" spc="-5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 </a:t>
            </a:r>
            <a:r>
              <a:rPr sz="1200" spc="6" dirty="0" err="1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manejo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: </a:t>
            </a:r>
            <a:r>
              <a:rPr lang="es-CO" sz="1200" b="1" spc="6" dirty="0">
                <a:solidFill>
                  <a:schemeClr val="tx2"/>
                </a:solidFill>
                <a:latin typeface="CIBFont Sans" panose="020B0603020202020104" pitchFamily="34" charset="0"/>
                <a:cs typeface="News Gothic"/>
              </a:rPr>
              <a:t>50%</a:t>
            </a: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Retiros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en</a:t>
            </a:r>
            <a:r>
              <a:rPr lang="es-CO" sz="1200" spc="-34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 </a:t>
            </a: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Cajeros 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Bancolombia: </a:t>
            </a:r>
            <a:r>
              <a:rPr lang="es-CO" sz="1200" b="1" spc="6" dirty="0">
                <a:solidFill>
                  <a:schemeClr val="tx2"/>
                </a:solidFill>
                <a:latin typeface="CIBFont Sans" panose="020B0603020202020104" pitchFamily="34" charset="0"/>
                <a:cs typeface="News Gothic"/>
              </a:rPr>
              <a:t>$0</a:t>
            </a: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Retiros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en C</a:t>
            </a: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orresponsal</a:t>
            </a:r>
            <a:r>
              <a:rPr lang="es-CO" sz="1200" spc="-28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Bancario: </a:t>
            </a:r>
            <a:r>
              <a:rPr lang="es-CO" sz="1200" b="1" spc="6" dirty="0">
                <a:solidFill>
                  <a:schemeClr val="tx2"/>
                </a:solidFill>
                <a:latin typeface="CIBFont Sans" panose="020B0603020202020104" pitchFamily="34" charset="0"/>
                <a:cs typeface="News Gothic"/>
              </a:rPr>
              <a:t>Ilimitados</a:t>
            </a: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Retiro en sucursal: </a:t>
            </a:r>
            <a:r>
              <a:rPr lang="es-CO" sz="1200" b="1" spc="6" dirty="0">
                <a:solidFill>
                  <a:schemeClr val="tx2"/>
                </a:solidFill>
                <a:latin typeface="CIBFont Sans" panose="020B0603020202020104" pitchFamily="34" charset="0"/>
                <a:cs typeface="News Gothic"/>
              </a:rPr>
              <a:t>$0</a:t>
            </a:r>
            <a:endParaRPr lang="es-CO" sz="1200" b="1" dirty="0">
              <a:solidFill>
                <a:schemeClr val="tx2"/>
              </a:solidFill>
              <a:latin typeface="CIBFont Sans" panose="020B0603020202020104" pitchFamily="34" charset="0"/>
              <a:cs typeface="News Gothic"/>
            </a:endParaRP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lang="es-CO" sz="1200" dirty="0">
              <a:latin typeface="Trebuchet MS" panose="020B0603020202020204" pitchFamily="34" charset="0"/>
              <a:cs typeface="News Gothic"/>
            </a:endParaRP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sz="1200" dirty="0">
              <a:latin typeface="Trebuchet MS" panose="020B0603020202020204" pitchFamily="34" charset="0"/>
              <a:cs typeface="News Gothic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6E9F1DA0-5403-4228-A52F-E9D2DE0F6B23}"/>
              </a:ext>
            </a:extLst>
          </p:cNvPr>
          <p:cNvSpPr/>
          <p:nvPr/>
        </p:nvSpPr>
        <p:spPr>
          <a:xfrm>
            <a:off x="10031997" y="4375616"/>
            <a:ext cx="2661876" cy="16360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25" name="object 32">
            <a:extLst>
              <a:ext uri="{FF2B5EF4-FFF2-40B4-BE49-F238E27FC236}">
                <a16:creationId xmlns="" xmlns:a16="http://schemas.microsoft.com/office/drawing/2014/main" id="{4D8AA410-CDE6-4B17-85C3-F50E3EE880B6}"/>
              </a:ext>
            </a:extLst>
          </p:cNvPr>
          <p:cNvSpPr txBox="1"/>
          <p:nvPr/>
        </p:nvSpPr>
        <p:spPr>
          <a:xfrm>
            <a:off x="9734432" y="4375347"/>
            <a:ext cx="3221224" cy="476798"/>
          </a:xfrm>
          <a:prstGeom prst="rect">
            <a:avLst/>
          </a:prstGeom>
        </p:spPr>
        <p:txBody>
          <a:bodyPr vert="horz" wrap="square" lIns="0" tIns="20067" rIns="0" bIns="0" rtlCol="0">
            <a:spAutoFit/>
          </a:bodyPr>
          <a:lstStyle/>
          <a:p>
            <a:pPr marL="14333" algn="ctr">
              <a:spcBef>
                <a:spcPts val="158"/>
              </a:spcBef>
            </a:pPr>
            <a:r>
              <a:rPr lang="es-CO" sz="1400" b="1" spc="28" dirty="0">
                <a:solidFill>
                  <a:srgbClr val="616264"/>
                </a:solidFill>
                <a:latin typeface="Gotham Rounded Medium" panose="02000000000000000000" pitchFamily="50" charset="0"/>
                <a:cs typeface="Gotham Rounded"/>
              </a:rPr>
              <a:t>Bancolombia</a:t>
            </a:r>
          </a:p>
          <a:p>
            <a:pPr marL="14333" algn="ctr">
              <a:spcBef>
                <a:spcPts val="158"/>
              </a:spcBef>
            </a:pPr>
            <a:r>
              <a:rPr lang="es-CO" sz="1400" b="1" spc="28" dirty="0">
                <a:solidFill>
                  <a:srgbClr val="616264"/>
                </a:solidFill>
                <a:latin typeface="Gotham Rounded Medium" panose="02000000000000000000" pitchFamily="50" charset="0"/>
                <a:cs typeface="Gotham Rounded"/>
              </a:rPr>
              <a:t> a la mano</a:t>
            </a:r>
            <a:endParaRPr sz="1400" dirty="0">
              <a:latin typeface="Gotham Rounded Medium" panose="02000000000000000000" pitchFamily="50" charset="0"/>
              <a:cs typeface="Gotham Rounded"/>
            </a:endParaRPr>
          </a:p>
        </p:txBody>
      </p:sp>
      <p:sp>
        <p:nvSpPr>
          <p:cNvPr id="26" name="object 35">
            <a:extLst>
              <a:ext uri="{FF2B5EF4-FFF2-40B4-BE49-F238E27FC236}">
                <a16:creationId xmlns="" xmlns:a16="http://schemas.microsoft.com/office/drawing/2014/main" id="{7528FA2C-C0C4-4487-8CF8-5C9E89E22C85}"/>
              </a:ext>
            </a:extLst>
          </p:cNvPr>
          <p:cNvSpPr txBox="1"/>
          <p:nvPr/>
        </p:nvSpPr>
        <p:spPr>
          <a:xfrm>
            <a:off x="10103610" y="4795710"/>
            <a:ext cx="2683603" cy="1177384"/>
          </a:xfrm>
          <a:prstGeom prst="rect">
            <a:avLst/>
          </a:prstGeom>
        </p:spPr>
        <p:txBody>
          <a:bodyPr vert="horz" wrap="square" lIns="0" tIns="17917" rIns="0" bIns="0" rtlCol="0">
            <a:spAutoFit/>
          </a:bodyPr>
          <a:lstStyle/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r>
              <a:rPr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Cuota de</a:t>
            </a:r>
            <a:r>
              <a:rPr sz="1200" spc="-5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 </a:t>
            </a:r>
            <a:r>
              <a:rPr sz="1200" spc="6" dirty="0" err="1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manejo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: </a:t>
            </a:r>
            <a:r>
              <a:rPr lang="es-CO" sz="1200" b="1" spc="6" dirty="0">
                <a:solidFill>
                  <a:schemeClr val="tx2"/>
                </a:solidFill>
                <a:latin typeface="CIBFont Sans" panose="020B0603020202020104" pitchFamily="34" charset="0"/>
                <a:cs typeface="News Gothic"/>
              </a:rPr>
              <a:t>$0</a:t>
            </a: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Retiros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en</a:t>
            </a:r>
            <a:r>
              <a:rPr lang="es-CO" sz="1200" spc="-34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 </a:t>
            </a: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Cajeros 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Bancolombia: </a:t>
            </a:r>
            <a:r>
              <a:rPr lang="es-CO" sz="1200" b="1" spc="6" dirty="0">
                <a:solidFill>
                  <a:schemeClr val="tx2"/>
                </a:solidFill>
                <a:latin typeface="CIBFont Sans" panose="020B0603020202020104" pitchFamily="34" charset="0"/>
                <a:cs typeface="News Gothic"/>
              </a:rPr>
              <a:t>$0</a:t>
            </a: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Retiros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en C</a:t>
            </a:r>
            <a:r>
              <a:rPr lang="es-CO" sz="1200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orresponsal</a:t>
            </a:r>
            <a:r>
              <a:rPr lang="es-CO" sz="1200" spc="-28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 </a:t>
            </a:r>
            <a:r>
              <a:rPr lang="es-CO" sz="1200" spc="6" dirty="0">
                <a:solidFill>
                  <a:srgbClr val="6D6E71"/>
                </a:solidFill>
                <a:latin typeface="CIBFont Sans" panose="020B0603020202020104" pitchFamily="34" charset="0"/>
                <a:cs typeface="News Gothic"/>
              </a:rPr>
              <a:t>Bancario:</a:t>
            </a:r>
            <a:r>
              <a:rPr lang="es-CO" sz="1200" b="1" spc="6" dirty="0">
                <a:solidFill>
                  <a:schemeClr val="tx2"/>
                </a:solidFill>
                <a:latin typeface="CIBFont Sans" panose="020B0603020202020104" pitchFamily="34" charset="0"/>
              </a:rPr>
              <a:t> $2.000</a:t>
            </a: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lang="es-CO" sz="1200" dirty="0">
              <a:latin typeface="Trebuchet MS" panose="020B0603020202020204" pitchFamily="34" charset="0"/>
              <a:cs typeface="News Gothic"/>
            </a:endParaRP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sz="1200" dirty="0">
              <a:latin typeface="Trebuchet MS" panose="020B0603020202020204" pitchFamily="34" charset="0"/>
              <a:cs typeface="News Gothic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D399954A-3B7F-4C70-BED1-08804141D541}"/>
              </a:ext>
            </a:extLst>
          </p:cNvPr>
          <p:cNvSpPr/>
          <p:nvPr/>
        </p:nvSpPr>
        <p:spPr>
          <a:xfrm>
            <a:off x="1445712" y="1861595"/>
            <a:ext cx="4267200" cy="158812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800" b="1" dirty="0">
                <a:solidFill>
                  <a:srgbClr val="2C2A29"/>
                </a:solidFill>
                <a:latin typeface="CIBFont Sans" panose="020B0603020202020104" pitchFamily="34" charset="77"/>
              </a:rPr>
              <a:t>Procesos fáciles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8EF34275-4382-4599-971F-11F49F06BD29}"/>
              </a:ext>
            </a:extLst>
          </p:cNvPr>
          <p:cNvSpPr/>
          <p:nvPr/>
        </p:nvSpPr>
        <p:spPr>
          <a:xfrm>
            <a:off x="1451164" y="3764776"/>
            <a:ext cx="4267200" cy="53553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800" b="1" dirty="0">
                <a:solidFill>
                  <a:srgbClr val="2C2A29"/>
                </a:solidFill>
                <a:latin typeface="CIBFont Sans" panose="020B0603020202020104" pitchFamily="34" charset="77"/>
              </a:rPr>
              <a:t>Acompañamiento </a:t>
            </a:r>
          </a:p>
        </p:txBody>
      </p:sp>
      <p:pic>
        <p:nvPicPr>
          <p:cNvPr id="33" name="Gráfico 32">
            <a:extLst>
              <a:ext uri="{FF2B5EF4-FFF2-40B4-BE49-F238E27FC236}">
                <a16:creationId xmlns="" xmlns:a16="http://schemas.microsoft.com/office/drawing/2014/main" id="{407314FC-CA05-44C2-8222-F43ED7F7A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8034" y="1421305"/>
            <a:ext cx="1163089" cy="1163089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="" xmlns:a16="http://schemas.microsoft.com/office/drawing/2014/main" id="{FC98B2D5-F493-4F8C-911B-057ECDAD10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2597" y="1669994"/>
            <a:ext cx="894111" cy="894111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="" xmlns:a16="http://schemas.microsoft.com/office/drawing/2014/main" id="{E8E66CDE-DADB-4E69-83AC-FF6FAA3876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98351" y="3459209"/>
            <a:ext cx="927864" cy="927864"/>
          </a:xfrm>
          <a:prstGeom prst="rect">
            <a:avLst/>
          </a:prstGeom>
        </p:spPr>
      </p:pic>
      <p:pic>
        <p:nvPicPr>
          <p:cNvPr id="36" name="Imagen 35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8E0E350A-D3F7-419D-B764-FF8D4FD0ED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584" y="6432701"/>
            <a:ext cx="2084241" cy="436034"/>
          </a:xfrm>
          <a:prstGeom prst="rect">
            <a:avLst/>
          </a:prstGeom>
        </p:spPr>
      </p:pic>
      <p:sp>
        <p:nvSpPr>
          <p:cNvPr id="37" name="object 33">
            <a:extLst>
              <a:ext uri="{FF2B5EF4-FFF2-40B4-BE49-F238E27FC236}">
                <a16:creationId xmlns="" xmlns:a16="http://schemas.microsoft.com/office/drawing/2014/main" id="{2893920D-D675-4F5D-A64D-C7A7B70494E3}"/>
              </a:ext>
            </a:extLst>
          </p:cNvPr>
          <p:cNvSpPr txBox="1"/>
          <p:nvPr/>
        </p:nvSpPr>
        <p:spPr>
          <a:xfrm>
            <a:off x="962321" y="6185008"/>
            <a:ext cx="2590800" cy="51039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s-CO" sz="3200" b="1" spc="25" dirty="0">
                <a:solidFill>
                  <a:srgbClr val="08468B"/>
                </a:solidFill>
                <a:latin typeface="CIBFont Sans" panose="020B0603020202020104" pitchFamily="34" charset="0"/>
                <a:cs typeface="Gotham Rounded"/>
              </a:rPr>
              <a:t>A</a:t>
            </a:r>
            <a:r>
              <a:rPr lang="es-CO" sz="2450" b="1" spc="25" dirty="0">
                <a:solidFill>
                  <a:srgbClr val="08468B"/>
                </a:solidFill>
                <a:latin typeface="CIBFont Sans" panose="020B0603020202020104" pitchFamily="34" charset="0"/>
                <a:cs typeface="Gotham Rounded"/>
              </a:rPr>
              <a:t>perturas:</a:t>
            </a:r>
            <a:endParaRPr sz="2450" dirty="0">
              <a:solidFill>
                <a:srgbClr val="08468B"/>
              </a:solidFill>
              <a:latin typeface="CIBFont Sans" panose="020B0603020202020104" pitchFamily="34" charset="0"/>
              <a:cs typeface="Gotham Rounded"/>
            </a:endParaRPr>
          </a:p>
        </p:txBody>
      </p:sp>
      <p:sp>
        <p:nvSpPr>
          <p:cNvPr id="38" name="object 4">
            <a:extLst>
              <a:ext uri="{FF2B5EF4-FFF2-40B4-BE49-F238E27FC236}">
                <a16:creationId xmlns="" xmlns:a16="http://schemas.microsoft.com/office/drawing/2014/main" id="{40F8AB98-B3CF-493D-AB62-B3D2D9D793F4}"/>
              </a:ext>
            </a:extLst>
          </p:cNvPr>
          <p:cNvSpPr/>
          <p:nvPr/>
        </p:nvSpPr>
        <p:spPr>
          <a:xfrm>
            <a:off x="3684526" y="6403693"/>
            <a:ext cx="142182" cy="2430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IBFont Sans" panose="020B0603020202020104" pitchFamily="34" charset="0"/>
            </a:endParaRPr>
          </a:p>
        </p:txBody>
      </p:sp>
      <p:sp>
        <p:nvSpPr>
          <p:cNvPr id="39" name="object 31">
            <a:extLst>
              <a:ext uri="{FF2B5EF4-FFF2-40B4-BE49-F238E27FC236}">
                <a16:creationId xmlns="" xmlns:a16="http://schemas.microsoft.com/office/drawing/2014/main" id="{1E122175-10F9-4556-991A-20746F655AA8}"/>
              </a:ext>
            </a:extLst>
          </p:cNvPr>
          <p:cNvSpPr txBox="1"/>
          <p:nvPr/>
        </p:nvSpPr>
        <p:spPr>
          <a:xfrm>
            <a:off x="3532467" y="6156325"/>
            <a:ext cx="1507354" cy="728982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ts val="2830"/>
              </a:lnSpc>
              <a:spcBef>
                <a:spcPts val="325"/>
              </a:spcBef>
            </a:pPr>
            <a:r>
              <a:rPr lang="es-CO" sz="2000" b="1" spc="15" dirty="0">
                <a:solidFill>
                  <a:srgbClr val="616264"/>
                </a:solidFill>
                <a:latin typeface="CIBFont Sans" panose="020B0603020202020104" pitchFamily="34" charset="0"/>
                <a:cs typeface="Gotham Rounded"/>
              </a:rPr>
              <a:t>C</a:t>
            </a:r>
            <a:r>
              <a:rPr sz="2000" b="1" spc="15" dirty="0" err="1">
                <a:solidFill>
                  <a:srgbClr val="616264"/>
                </a:solidFill>
                <a:latin typeface="CIBFont Sans" panose="020B0603020202020104" pitchFamily="34" charset="0"/>
                <a:cs typeface="Gotham Rounded"/>
              </a:rPr>
              <a:t>uenta</a:t>
            </a:r>
            <a:r>
              <a:rPr sz="2000" b="1" spc="15" dirty="0">
                <a:solidFill>
                  <a:srgbClr val="616264"/>
                </a:solidFill>
                <a:latin typeface="CIBFont Sans" panose="020B0603020202020104" pitchFamily="34" charset="0"/>
                <a:cs typeface="Gotham Rounded"/>
              </a:rPr>
              <a:t>  </a:t>
            </a:r>
            <a:r>
              <a:rPr sz="2000" b="1" spc="10" dirty="0">
                <a:solidFill>
                  <a:srgbClr val="616264"/>
                </a:solidFill>
                <a:latin typeface="CIBFont Sans" panose="020B0603020202020104" pitchFamily="34" charset="0"/>
                <a:cs typeface="Gotham Rounded"/>
              </a:rPr>
              <a:t>digital</a:t>
            </a:r>
            <a:endParaRPr sz="2000" dirty="0">
              <a:latin typeface="CIBFont Sans" panose="020B0603020202020104" pitchFamily="34" charset="0"/>
              <a:cs typeface="Gotham Rounded"/>
            </a:endParaRPr>
          </a:p>
        </p:txBody>
      </p:sp>
      <p:sp>
        <p:nvSpPr>
          <p:cNvPr id="40" name="object 31">
            <a:extLst>
              <a:ext uri="{FF2B5EF4-FFF2-40B4-BE49-F238E27FC236}">
                <a16:creationId xmlns="" xmlns:a16="http://schemas.microsoft.com/office/drawing/2014/main" id="{4CBE53C6-7B52-4CE7-B35C-CD4823FED96A}"/>
              </a:ext>
            </a:extLst>
          </p:cNvPr>
          <p:cNvSpPr txBox="1"/>
          <p:nvPr/>
        </p:nvSpPr>
        <p:spPr>
          <a:xfrm>
            <a:off x="5449071" y="6211939"/>
            <a:ext cx="1507354" cy="657231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>
            <a:defPPr>
              <a:defRPr lang="es-CO"/>
            </a:defPPr>
            <a:lvl1pPr marR="5080" algn="ctr">
              <a:defRPr sz="2000" b="1" spc="15">
                <a:solidFill>
                  <a:srgbClr val="616264"/>
                </a:solidFill>
                <a:latin typeface="News Gothic"/>
                <a:cs typeface="Gotham Rounded"/>
              </a:defRPr>
            </a:lvl1pPr>
          </a:lstStyle>
          <a:p>
            <a:r>
              <a:rPr lang="es-CO" dirty="0">
                <a:latin typeface="CIBFont Sans" panose="020B0603020202020104" pitchFamily="34" charset="0"/>
              </a:rPr>
              <a:t>Aperturas masivas</a:t>
            </a:r>
            <a:endParaRPr dirty="0">
              <a:latin typeface="CIBFont Sans" panose="020B0603020202020104" pitchFamily="34" charset="0"/>
            </a:endParaRPr>
          </a:p>
        </p:txBody>
      </p:sp>
      <p:sp>
        <p:nvSpPr>
          <p:cNvPr id="41" name="object 4">
            <a:extLst>
              <a:ext uri="{FF2B5EF4-FFF2-40B4-BE49-F238E27FC236}">
                <a16:creationId xmlns="" xmlns:a16="http://schemas.microsoft.com/office/drawing/2014/main" id="{18692B86-9EA9-4C3A-9170-92A76F8D31AA}"/>
              </a:ext>
            </a:extLst>
          </p:cNvPr>
          <p:cNvSpPr/>
          <p:nvPr/>
        </p:nvSpPr>
        <p:spPr>
          <a:xfrm>
            <a:off x="5438588" y="6403693"/>
            <a:ext cx="142182" cy="2430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IBFont Sans" panose="020B0603020202020104" pitchFamily="34" charset="0"/>
            </a:endParaRPr>
          </a:p>
        </p:txBody>
      </p:sp>
      <p:sp>
        <p:nvSpPr>
          <p:cNvPr id="42" name="object 31">
            <a:extLst>
              <a:ext uri="{FF2B5EF4-FFF2-40B4-BE49-F238E27FC236}">
                <a16:creationId xmlns="" xmlns:a16="http://schemas.microsoft.com/office/drawing/2014/main" id="{E0555851-B811-4C2C-87A0-5880737D4A55}"/>
              </a:ext>
            </a:extLst>
          </p:cNvPr>
          <p:cNvSpPr txBox="1"/>
          <p:nvPr/>
        </p:nvSpPr>
        <p:spPr>
          <a:xfrm>
            <a:off x="7443271" y="6335862"/>
            <a:ext cx="1507354" cy="37869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ts val="2830"/>
              </a:lnSpc>
              <a:spcBef>
                <a:spcPts val="325"/>
              </a:spcBef>
            </a:pPr>
            <a:r>
              <a:rPr lang="es-CO" sz="2000" b="1" spc="15" dirty="0">
                <a:solidFill>
                  <a:srgbClr val="616264"/>
                </a:solidFill>
                <a:latin typeface="CIBFont Sans" panose="020B0603020202020104" pitchFamily="34" charset="0"/>
                <a:cs typeface="Gotham Rounded"/>
              </a:rPr>
              <a:t>Sucursal</a:t>
            </a:r>
            <a:endParaRPr sz="2000" dirty="0">
              <a:latin typeface="CIBFont Sans" panose="020B0603020202020104" pitchFamily="34" charset="0"/>
              <a:cs typeface="Gotham Rounded"/>
            </a:endParaRPr>
          </a:p>
        </p:txBody>
      </p:sp>
      <p:sp>
        <p:nvSpPr>
          <p:cNvPr id="43" name="object 4">
            <a:extLst>
              <a:ext uri="{FF2B5EF4-FFF2-40B4-BE49-F238E27FC236}">
                <a16:creationId xmlns="" xmlns:a16="http://schemas.microsoft.com/office/drawing/2014/main" id="{4EF3794D-924E-4CC3-8B3A-EF14A1C6B464}"/>
              </a:ext>
            </a:extLst>
          </p:cNvPr>
          <p:cNvSpPr/>
          <p:nvPr/>
        </p:nvSpPr>
        <p:spPr>
          <a:xfrm>
            <a:off x="7501420" y="6403693"/>
            <a:ext cx="142182" cy="2430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IBFont Sans" panose="020B0603020202020104" pitchFamily="34" charset="0"/>
            </a:endParaRPr>
          </a:p>
        </p:txBody>
      </p:sp>
      <p:sp>
        <p:nvSpPr>
          <p:cNvPr id="44" name="object 31">
            <a:extLst>
              <a:ext uri="{FF2B5EF4-FFF2-40B4-BE49-F238E27FC236}">
                <a16:creationId xmlns="" xmlns:a16="http://schemas.microsoft.com/office/drawing/2014/main" id="{B8FC0D70-A039-47AF-8378-4423BC79DC03}"/>
              </a:ext>
            </a:extLst>
          </p:cNvPr>
          <p:cNvSpPr txBox="1"/>
          <p:nvPr/>
        </p:nvSpPr>
        <p:spPr>
          <a:xfrm>
            <a:off x="9340525" y="6173250"/>
            <a:ext cx="1608074" cy="657231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5080" algn="ctr"/>
            <a:r>
              <a:rPr lang="es-CO" sz="2000" b="1" spc="15" dirty="0">
                <a:solidFill>
                  <a:srgbClr val="616264"/>
                </a:solidFill>
                <a:latin typeface="CIBFont Sans" panose="020B0603020202020104" pitchFamily="34" charset="0"/>
                <a:cs typeface="Gotham Rounded"/>
              </a:rPr>
              <a:t>Bancolombia </a:t>
            </a:r>
          </a:p>
          <a:p>
            <a:pPr marR="5080" algn="ctr"/>
            <a:r>
              <a:rPr lang="es-CO" sz="2000" b="1" spc="15" dirty="0">
                <a:solidFill>
                  <a:srgbClr val="616264"/>
                </a:solidFill>
                <a:latin typeface="CIBFont Sans" panose="020B0603020202020104" pitchFamily="34" charset="0"/>
                <a:cs typeface="Gotham Rounded"/>
              </a:rPr>
              <a:t>A la Mano</a:t>
            </a:r>
            <a:endParaRPr sz="2000" dirty="0">
              <a:latin typeface="CIBFont Sans" panose="020B0603020202020104" pitchFamily="34" charset="0"/>
              <a:cs typeface="Gotham Rounded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="" xmlns:a16="http://schemas.microsoft.com/office/drawing/2014/main" id="{6FD14D48-4A0B-4E36-A3FE-976C93F19E32}"/>
              </a:ext>
            </a:extLst>
          </p:cNvPr>
          <p:cNvSpPr/>
          <p:nvPr/>
        </p:nvSpPr>
        <p:spPr>
          <a:xfrm>
            <a:off x="9240114" y="6403693"/>
            <a:ext cx="142182" cy="2430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CIBFont Sans" panose="020B0603020202020104" pitchFamily="34" charset="0"/>
            </a:endParaRPr>
          </a:p>
        </p:txBody>
      </p:sp>
      <p:pic>
        <p:nvPicPr>
          <p:cNvPr id="46" name="Imagen 45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31F7DF12-1F1E-4797-BED2-9BC21293721D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136676" y="6842125"/>
            <a:ext cx="571349" cy="571350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="" xmlns:a16="http://schemas.microsoft.com/office/drawing/2014/main" id="{AB161CEC-A28F-41A6-A8BE-0662C3FB59F2}"/>
              </a:ext>
            </a:extLst>
          </p:cNvPr>
          <p:cNvSpPr/>
          <p:nvPr/>
        </p:nvSpPr>
        <p:spPr>
          <a:xfrm>
            <a:off x="690359" y="7022914"/>
            <a:ext cx="136118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latin typeface="CIBFont Sans" panose="020B0603020202020104" pitchFamily="34" charset="0"/>
                <a:hlinkClick r:id="rId13"/>
              </a:rPr>
              <a:t>https://www.grupobancolombia.com/personas/productos-servicios/cuentas/ahorro/transaccional/cuenta-nomina</a:t>
            </a:r>
            <a:endParaRPr lang="es-CO" sz="1400" dirty="0">
              <a:latin typeface="CIBFont Sans" panose="020B06030202020201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="" xmlns:a16="http://schemas.microsoft.com/office/drawing/2014/main" id="{F282E6E4-6FE7-47E6-A234-8661035B8B67}"/>
              </a:ext>
            </a:extLst>
          </p:cNvPr>
          <p:cNvSpPr/>
          <p:nvPr/>
        </p:nvSpPr>
        <p:spPr>
          <a:xfrm>
            <a:off x="8986984" y="1778255"/>
            <a:ext cx="4267200" cy="53553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800" b="1" dirty="0">
                <a:solidFill>
                  <a:srgbClr val="2C2A29"/>
                </a:solidFill>
                <a:latin typeface="CIBFont Sans" panose="020B0603020202020104" pitchFamily="34" charset="77"/>
              </a:rPr>
              <a:t>Planes</a:t>
            </a:r>
          </a:p>
        </p:txBody>
      </p:sp>
    </p:spTree>
    <p:extLst>
      <p:ext uri="{BB962C8B-B14F-4D97-AF65-F5344CB8AC3E}">
        <p14:creationId xmlns="" xmlns:p14="http://schemas.microsoft.com/office/powerpoint/2010/main" val="40631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06DE8B8-48E2-2F4F-A2EB-C0B3E290CA06}"/>
              </a:ext>
            </a:extLst>
          </p:cNvPr>
          <p:cNvSpPr/>
          <p:nvPr/>
        </p:nvSpPr>
        <p:spPr>
          <a:xfrm>
            <a:off x="0" y="199"/>
            <a:ext cx="13760450" cy="1464567"/>
          </a:xfrm>
          <a:prstGeom prst="rect">
            <a:avLst/>
          </a:prstGeom>
          <a:solidFill>
            <a:srgbClr val="2C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992"/>
            <a:endParaRPr lang="es-CO" sz="2031">
              <a:solidFill>
                <a:srgbClr val="FEFFFE"/>
              </a:solidFill>
              <a:latin typeface="Calibri" panose="020F0502020204030204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F4D9A32C-329C-4F4B-9220-54E642F58E27}"/>
              </a:ext>
            </a:extLst>
          </p:cNvPr>
          <p:cNvSpPr/>
          <p:nvPr/>
        </p:nvSpPr>
        <p:spPr>
          <a:xfrm>
            <a:off x="136676" y="493791"/>
            <a:ext cx="10629996" cy="65025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5400" b="1" dirty="0">
                <a:solidFill>
                  <a:schemeClr val="bg1"/>
                </a:solidFill>
                <a:latin typeface="CIBFont Sans" panose="020B0603020202020104" pitchFamily="34" charset="77"/>
              </a:rPr>
              <a:t>CARACTERISTICAS DE LA CUENTA   </a:t>
            </a:r>
            <a:endParaRPr lang="es-CO" sz="5400" b="1" dirty="0">
              <a:solidFill>
                <a:schemeClr val="bg1"/>
              </a:solidFill>
              <a:latin typeface="CIBFont Sans" panose="020B0603020202020104" pitchFamily="34" charset="77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1FC6C523-4E4F-445F-9281-9E337BDD9755}"/>
              </a:ext>
            </a:extLst>
          </p:cNvPr>
          <p:cNvSpPr/>
          <p:nvPr/>
        </p:nvSpPr>
        <p:spPr>
          <a:xfrm>
            <a:off x="661475" y="3731387"/>
            <a:ext cx="3433988" cy="45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362" dirty="0">
                <a:solidFill>
                  <a:schemeClr val="bg1"/>
                </a:solidFill>
                <a:latin typeface="Gotham Rounded Bold" pitchFamily="50" charset="0"/>
              </a:rPr>
              <a:t>ACOMPAÑAMIENTO </a:t>
            </a:r>
          </a:p>
        </p:txBody>
      </p:sp>
      <p:sp>
        <p:nvSpPr>
          <p:cNvPr id="17" name="object 35">
            <a:extLst>
              <a:ext uri="{FF2B5EF4-FFF2-40B4-BE49-F238E27FC236}">
                <a16:creationId xmlns="" xmlns:a16="http://schemas.microsoft.com/office/drawing/2014/main" id="{130D5D13-048C-47E0-AC4E-8B4950C390B0}"/>
              </a:ext>
            </a:extLst>
          </p:cNvPr>
          <p:cNvSpPr txBox="1"/>
          <p:nvPr/>
        </p:nvSpPr>
        <p:spPr>
          <a:xfrm>
            <a:off x="7199790" y="2714938"/>
            <a:ext cx="2364844" cy="400248"/>
          </a:xfrm>
          <a:prstGeom prst="rect">
            <a:avLst/>
          </a:prstGeom>
        </p:spPr>
        <p:txBody>
          <a:bodyPr vert="horz" wrap="square" lIns="0" tIns="17917" rIns="0" bIns="0" rtlCol="0">
            <a:spAutoFit/>
          </a:bodyPr>
          <a:lstStyle/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lang="es-CO" sz="1200" dirty="0">
              <a:latin typeface="Trebuchet MS" panose="020B0603020202020204" pitchFamily="34" charset="0"/>
              <a:cs typeface="News Gothic"/>
            </a:endParaRP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sz="1200" dirty="0">
              <a:latin typeface="Trebuchet MS" panose="020B0603020202020204" pitchFamily="34" charset="0"/>
              <a:cs typeface="News Gothic"/>
            </a:endParaRPr>
          </a:p>
        </p:txBody>
      </p:sp>
      <p:sp>
        <p:nvSpPr>
          <p:cNvPr id="20" name="object 35">
            <a:extLst>
              <a:ext uri="{FF2B5EF4-FFF2-40B4-BE49-F238E27FC236}">
                <a16:creationId xmlns="" xmlns:a16="http://schemas.microsoft.com/office/drawing/2014/main" id="{CC4AC88D-0FD2-4995-9F67-DAEE71111B68}"/>
              </a:ext>
            </a:extLst>
          </p:cNvPr>
          <p:cNvSpPr txBox="1"/>
          <p:nvPr/>
        </p:nvSpPr>
        <p:spPr>
          <a:xfrm>
            <a:off x="10189458" y="2722735"/>
            <a:ext cx="2453261" cy="400248"/>
          </a:xfrm>
          <a:prstGeom prst="rect">
            <a:avLst/>
          </a:prstGeom>
        </p:spPr>
        <p:txBody>
          <a:bodyPr vert="horz" wrap="square" lIns="0" tIns="17917" rIns="0" bIns="0" rtlCol="0">
            <a:spAutoFit/>
          </a:bodyPr>
          <a:lstStyle/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lang="es-CO" sz="1200" dirty="0">
              <a:latin typeface="Trebuchet MS" panose="020B0603020202020204" pitchFamily="34" charset="0"/>
              <a:cs typeface="News Gothic"/>
            </a:endParaRP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sz="1200" dirty="0">
              <a:latin typeface="Trebuchet MS" panose="020B0603020202020204" pitchFamily="34" charset="0"/>
              <a:cs typeface="News Gothic"/>
            </a:endParaRPr>
          </a:p>
        </p:txBody>
      </p:sp>
      <p:sp>
        <p:nvSpPr>
          <p:cNvPr id="23" name="object 35">
            <a:extLst>
              <a:ext uri="{FF2B5EF4-FFF2-40B4-BE49-F238E27FC236}">
                <a16:creationId xmlns="" xmlns:a16="http://schemas.microsoft.com/office/drawing/2014/main" id="{04AECCD5-FA42-471F-9394-F4C04F500807}"/>
              </a:ext>
            </a:extLst>
          </p:cNvPr>
          <p:cNvSpPr txBox="1"/>
          <p:nvPr/>
        </p:nvSpPr>
        <p:spPr>
          <a:xfrm>
            <a:off x="7230634" y="4682991"/>
            <a:ext cx="2410458" cy="400248"/>
          </a:xfrm>
          <a:prstGeom prst="rect">
            <a:avLst/>
          </a:prstGeom>
        </p:spPr>
        <p:txBody>
          <a:bodyPr vert="horz" wrap="square" lIns="0" tIns="17917" rIns="0" bIns="0" rtlCol="0">
            <a:spAutoFit/>
          </a:bodyPr>
          <a:lstStyle/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lang="es-CO" sz="1200" dirty="0">
              <a:latin typeface="Trebuchet MS" panose="020B0603020202020204" pitchFamily="34" charset="0"/>
              <a:cs typeface="News Gothic"/>
            </a:endParaRP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sz="1200" dirty="0">
              <a:latin typeface="Trebuchet MS" panose="020B0603020202020204" pitchFamily="34" charset="0"/>
              <a:cs typeface="News Gothic"/>
            </a:endParaRPr>
          </a:p>
        </p:txBody>
      </p:sp>
      <p:sp>
        <p:nvSpPr>
          <p:cNvPr id="26" name="object 35">
            <a:extLst>
              <a:ext uri="{FF2B5EF4-FFF2-40B4-BE49-F238E27FC236}">
                <a16:creationId xmlns="" xmlns:a16="http://schemas.microsoft.com/office/drawing/2014/main" id="{7528FA2C-C0C4-4487-8CF8-5C9E89E22C85}"/>
              </a:ext>
            </a:extLst>
          </p:cNvPr>
          <p:cNvSpPr txBox="1"/>
          <p:nvPr/>
        </p:nvSpPr>
        <p:spPr>
          <a:xfrm>
            <a:off x="10103610" y="4795710"/>
            <a:ext cx="2683603" cy="400248"/>
          </a:xfrm>
          <a:prstGeom prst="rect">
            <a:avLst/>
          </a:prstGeom>
        </p:spPr>
        <p:txBody>
          <a:bodyPr vert="horz" wrap="square" lIns="0" tIns="17917" rIns="0" bIns="0" rtlCol="0">
            <a:spAutoFit/>
          </a:bodyPr>
          <a:lstStyle/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lang="es-CO" sz="1200" dirty="0">
              <a:latin typeface="Trebuchet MS" panose="020B0603020202020204" pitchFamily="34" charset="0"/>
              <a:cs typeface="News Gothic"/>
            </a:endParaRPr>
          </a:p>
          <a:p>
            <a:pPr marL="185783" indent="-171450">
              <a:spcBef>
                <a:spcPts val="141"/>
              </a:spcBef>
              <a:buFont typeface="Arial" panose="020B0604020202020204" pitchFamily="34" charset="0"/>
              <a:buChar char="•"/>
            </a:pPr>
            <a:endParaRPr sz="1200" dirty="0">
              <a:latin typeface="Trebuchet MS" panose="020B0603020202020204" pitchFamily="34" charset="0"/>
              <a:cs typeface="News Gothic"/>
            </a:endParaRPr>
          </a:p>
        </p:txBody>
      </p:sp>
      <p:pic>
        <p:nvPicPr>
          <p:cNvPr id="33" name="Gráfico 32">
            <a:extLst>
              <a:ext uri="{FF2B5EF4-FFF2-40B4-BE49-F238E27FC236}">
                <a16:creationId xmlns="" xmlns:a16="http://schemas.microsoft.com/office/drawing/2014/main" id="{407314FC-CA05-44C2-8222-F43ED7F7A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1577" y="1382137"/>
            <a:ext cx="1163089" cy="1163089"/>
          </a:xfrm>
          <a:prstGeom prst="rect">
            <a:avLst/>
          </a:prstGeom>
        </p:spPr>
      </p:pic>
      <p:sp>
        <p:nvSpPr>
          <p:cNvPr id="49" name="Rectángulo 48">
            <a:extLst>
              <a:ext uri="{FF2B5EF4-FFF2-40B4-BE49-F238E27FC236}">
                <a16:creationId xmlns="" xmlns:a16="http://schemas.microsoft.com/office/drawing/2014/main" id="{F282E6E4-6FE7-47E6-A234-8661035B8B67}"/>
              </a:ext>
            </a:extLst>
          </p:cNvPr>
          <p:cNvSpPr/>
          <p:nvPr/>
        </p:nvSpPr>
        <p:spPr>
          <a:xfrm>
            <a:off x="2155993" y="1754734"/>
            <a:ext cx="4267200" cy="53553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800" b="1" dirty="0">
                <a:solidFill>
                  <a:srgbClr val="2C2A29"/>
                </a:solidFill>
                <a:latin typeface="CIBFont Sans" panose="020B0603020202020104" pitchFamily="34" charset="77"/>
              </a:rPr>
              <a:t>Plan  Propuesto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549E722-502A-4A78-B5B4-D79D726661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0225" y="2714937"/>
            <a:ext cx="7848600" cy="4329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14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 49">
            <a:extLst>
              <a:ext uri="{FF2B5EF4-FFF2-40B4-BE49-F238E27FC236}">
                <a16:creationId xmlns="" xmlns:a16="http://schemas.microsoft.com/office/drawing/2014/main" id="{BEBBDC0A-F2C9-49A3-9949-1DC8D7D4F222}"/>
              </a:ext>
            </a:extLst>
          </p:cNvPr>
          <p:cNvSpPr/>
          <p:nvPr/>
        </p:nvSpPr>
        <p:spPr>
          <a:xfrm>
            <a:off x="1628430" y="492178"/>
            <a:ext cx="3631122" cy="8402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5400" b="1" dirty="0">
                <a:solidFill>
                  <a:srgbClr val="2C2A29"/>
                </a:solidFill>
                <a:latin typeface="CIBFont Sans" panose="020B0603020202020104" pitchFamily="34" charset="77"/>
              </a:rPr>
              <a:t>Libranza   </a:t>
            </a:r>
            <a:endParaRPr lang="es-CO" sz="5400" b="1" dirty="0">
              <a:solidFill>
                <a:srgbClr val="2C2A29"/>
              </a:solidFill>
              <a:latin typeface="CIBFont Sans" panose="020B0603020202020104" pitchFamily="34" charset="77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1E43F30C-681A-4C3A-B2E3-3AE5B637FA7A}"/>
              </a:ext>
            </a:extLst>
          </p:cNvPr>
          <p:cNvSpPr/>
          <p:nvPr/>
        </p:nvSpPr>
        <p:spPr>
          <a:xfrm>
            <a:off x="7228495" y="1"/>
            <a:ext cx="6575425" cy="7740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00005F0D-4BA1-4A93-A17C-DBE5E295AAC7}"/>
              </a:ext>
            </a:extLst>
          </p:cNvPr>
          <p:cNvSpPr/>
          <p:nvPr/>
        </p:nvSpPr>
        <p:spPr>
          <a:xfrm>
            <a:off x="509315" y="1667196"/>
            <a:ext cx="6397497" cy="91874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sz="2000" b="1" dirty="0">
                <a:solidFill>
                  <a:srgbClr val="2C2A29"/>
                </a:solidFill>
                <a:latin typeface="CIBFont Sans" panose="020B0603020202020104" pitchFamily="34" charset="77"/>
              </a:rPr>
              <a:t>Contribuimos a cumplir los sueños de sus empleados de una manera responsable, fortaleciendo su relación con ellos al ofrecer nuevos beneficios. </a:t>
            </a:r>
          </a:p>
        </p:txBody>
      </p:sp>
      <p:sp>
        <p:nvSpPr>
          <p:cNvPr id="32" name="Rectángulo redondeado 4">
            <a:extLst>
              <a:ext uri="{FF2B5EF4-FFF2-40B4-BE49-F238E27FC236}">
                <a16:creationId xmlns="" xmlns:a16="http://schemas.microsoft.com/office/drawing/2014/main" id="{5CBB1B6F-DF46-4DE3-8830-87ADA095A243}"/>
              </a:ext>
            </a:extLst>
          </p:cNvPr>
          <p:cNvSpPr/>
          <p:nvPr/>
        </p:nvSpPr>
        <p:spPr>
          <a:xfrm>
            <a:off x="976134" y="3413125"/>
            <a:ext cx="2672678" cy="2242840"/>
          </a:xfrm>
          <a:prstGeom prst="roundRect">
            <a:avLst>
              <a:gd name="adj" fmla="val 5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Trebuchet MS" panose="020B060302020202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9785CEB7-C08E-4976-AFB1-1C42E391966A}"/>
              </a:ext>
            </a:extLst>
          </p:cNvPr>
          <p:cNvSpPr/>
          <p:nvPr/>
        </p:nvSpPr>
        <p:spPr>
          <a:xfrm>
            <a:off x="464179" y="3986625"/>
            <a:ext cx="3473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genera costos a la empresa ni costos adicionales a los empleados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E00F6D66-1C70-439B-9B75-717B90D0731E}"/>
              </a:ext>
            </a:extLst>
          </p:cNvPr>
          <p:cNvSpPr/>
          <p:nvPr/>
        </p:nvSpPr>
        <p:spPr>
          <a:xfrm>
            <a:off x="4380594" y="4072875"/>
            <a:ext cx="2293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Ofrece plazos desde 72 meses hasta 96 meses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="" xmlns:a16="http://schemas.microsoft.com/office/drawing/2014/main" id="{1FE376F3-2A30-42C5-ADEF-D36A329D2324}"/>
              </a:ext>
            </a:extLst>
          </p:cNvPr>
          <p:cNvSpPr/>
          <p:nvPr/>
        </p:nvSpPr>
        <p:spPr>
          <a:xfrm>
            <a:off x="7209052" y="4207167"/>
            <a:ext cx="229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es-CO" sz="2000" dirty="0">
                <a:solidFill>
                  <a:schemeClr val="bg1"/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Permite tener tasa fija o variable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10E43974-75E6-4EFF-BA32-501CB8C47EF9}"/>
              </a:ext>
            </a:extLst>
          </p:cNvPr>
          <p:cNvSpPr/>
          <p:nvPr/>
        </p:nvSpPr>
        <p:spPr>
          <a:xfrm>
            <a:off x="450063" y="5843441"/>
            <a:ext cx="6397497" cy="70788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s-CO" b="1" dirty="0">
                <a:solidFill>
                  <a:srgbClr val="2C2A29"/>
                </a:solidFill>
                <a:latin typeface="CIBFont Sans" panose="020B0603020202020104" pitchFamily="34" charset="77"/>
              </a:rPr>
              <a:t>Cuenta con Seguro de Vida  y ofrece asistencias como: Ambulancia, Médico Telefónico, Consulta de Odontología, Consulta de Nutricionista y Médico a Domicilio*.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="" xmlns:a16="http://schemas.microsoft.com/office/drawing/2014/main" id="{54031C10-4CA0-49C9-8DBD-4B6B9A26CB21}"/>
              </a:ext>
            </a:extLst>
          </p:cNvPr>
          <p:cNvSpPr/>
          <p:nvPr/>
        </p:nvSpPr>
        <p:spPr>
          <a:xfrm>
            <a:off x="9978811" y="4090962"/>
            <a:ext cx="3295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es-CO" sz="2000" dirty="0">
                <a:solidFill>
                  <a:schemeClr val="bg1"/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valor de la</a:t>
            </a:r>
          </a:p>
          <a:p>
            <a:pPr algn="ctr">
              <a:buSzPct val="100000"/>
            </a:pPr>
            <a:r>
              <a:rPr lang="es-CO" sz="2000" dirty="0">
                <a:solidFill>
                  <a:schemeClr val="bg1"/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cuota se descuenta  de la nómina</a:t>
            </a:r>
          </a:p>
        </p:txBody>
      </p:sp>
      <p:pic>
        <p:nvPicPr>
          <p:cNvPr id="45" name="Picture 4" descr="Image result for hands with money">
            <a:extLst>
              <a:ext uri="{FF2B5EF4-FFF2-40B4-BE49-F238E27FC236}">
                <a16:creationId xmlns="" xmlns:a16="http://schemas.microsoft.com/office/drawing/2014/main" id="{C8F79657-B385-4BB1-ABEE-082ABF06B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5576" b="90343" l="9836" r="97190">
                        <a14:foregroundMark x1="96956" y1="30218" x2="97190" y2="61682"/>
                        <a14:foregroundMark x1="97190" y1="61682" x2="97190" y2="61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28"/>
          <a:stretch/>
        </p:blipFill>
        <p:spPr bwMode="auto">
          <a:xfrm>
            <a:off x="9486049" y="698816"/>
            <a:ext cx="4270698" cy="30009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4A7B90C-0A9C-433D-AFD9-FED7FCC0425D}"/>
              </a:ext>
            </a:extLst>
          </p:cNvPr>
          <p:cNvSpPr/>
          <p:nvPr/>
        </p:nvSpPr>
        <p:spPr>
          <a:xfrm>
            <a:off x="1110143" y="6963033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hlinkClick r:id="rId4"/>
              </a:rPr>
              <a:t>https://www.grupobancolombia.com/personas/productos-servicios/creditos/consumo/libranza-empleados</a:t>
            </a:r>
            <a:endParaRPr lang="es-CO" sz="1600" dirty="0"/>
          </a:p>
        </p:txBody>
      </p:sp>
      <p:pic>
        <p:nvPicPr>
          <p:cNvPr id="20" name="Imagen 19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E981EE7C-AFC3-44FA-9C4D-242F811C32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47227" y="6881014"/>
            <a:ext cx="571349" cy="5713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4D0AC5C5-77E2-4CD4-816D-F1D08A059E3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2052" y="90518"/>
            <a:ext cx="971475" cy="1416535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="" xmlns:a16="http://schemas.microsoft.com/office/drawing/2014/main" id="{11664565-F3B3-454C-B36D-E950085808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12605" y="2974145"/>
            <a:ext cx="1220115" cy="1220117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="" xmlns:a16="http://schemas.microsoft.com/office/drawing/2014/main" id="{D2AD316C-868A-4DBF-A6DD-60AB3C14F6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32175" y="3140390"/>
            <a:ext cx="1118740" cy="1118741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="" xmlns:a16="http://schemas.microsoft.com/office/drawing/2014/main" id="{2670BB2D-4075-4A19-9B78-9296DE12AB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26532" y="3053824"/>
            <a:ext cx="1229127" cy="122912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="" xmlns:a16="http://schemas.microsoft.com/office/drawing/2014/main" id="{74E00233-1F26-4C6E-A756-74CA249A1E4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302627" y="7166689"/>
            <a:ext cx="2214058" cy="285036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="" xmlns:a16="http://schemas.microsoft.com/office/drawing/2014/main" id="{C3475F8C-701F-43D6-AA04-82F09655003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28430" y="3035254"/>
            <a:ext cx="1052178" cy="1052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31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06DE8B8-48E2-2F4F-A2EB-C0B3E290CA06}"/>
              </a:ext>
            </a:extLst>
          </p:cNvPr>
          <p:cNvSpPr/>
          <p:nvPr/>
        </p:nvSpPr>
        <p:spPr>
          <a:xfrm>
            <a:off x="0" y="199"/>
            <a:ext cx="13760450" cy="1464567"/>
          </a:xfrm>
          <a:prstGeom prst="rect">
            <a:avLst/>
          </a:prstGeom>
          <a:solidFill>
            <a:srgbClr val="2C2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992"/>
            <a:endParaRPr lang="es-CO" sz="2031">
              <a:solidFill>
                <a:srgbClr val="FEFFFE"/>
              </a:solidFill>
              <a:latin typeface="Calibri" panose="020F0502020204030204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="" xmlns:a16="http://schemas.microsoft.com/office/drawing/2014/main" id="{A4351A11-4E7F-40BA-91A1-31CC40279046}"/>
              </a:ext>
            </a:extLst>
          </p:cNvPr>
          <p:cNvSpPr/>
          <p:nvPr/>
        </p:nvSpPr>
        <p:spPr>
          <a:xfrm>
            <a:off x="1285261" y="413385"/>
            <a:ext cx="5766322" cy="8402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5400" b="1" dirty="0">
                <a:solidFill>
                  <a:schemeClr val="bg1"/>
                </a:solidFill>
                <a:latin typeface="CIBFont Sans" panose="020B0603020202020104" pitchFamily="34" charset="77"/>
              </a:rPr>
              <a:t>Cumplir Sueños</a:t>
            </a:r>
            <a:endParaRPr lang="es-CO" sz="5400" b="1" dirty="0">
              <a:solidFill>
                <a:schemeClr val="bg1"/>
              </a:solidFill>
              <a:latin typeface="CIBFont Sans" panose="020B0603020202020104" pitchFamily="34" charset="77"/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="" xmlns:a16="http://schemas.microsoft.com/office/drawing/2014/main" id="{132AEA13-46C9-4111-888B-D06A5186B8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225" y="325396"/>
            <a:ext cx="983221" cy="1417437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="" xmlns:a16="http://schemas.microsoft.com/office/drawing/2014/main" id="{92E72972-5147-4746-B1FC-4073457B711E}"/>
              </a:ext>
            </a:extLst>
          </p:cNvPr>
          <p:cNvSpPr txBox="1"/>
          <p:nvPr/>
        </p:nvSpPr>
        <p:spPr>
          <a:xfrm>
            <a:off x="3464104" y="3010453"/>
            <a:ext cx="3821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spc="28" dirty="0">
                <a:solidFill>
                  <a:srgbClr val="6D6E71"/>
                </a:solidFill>
                <a:latin typeface="CIBFont Sans Light" panose="020B0603020202020104" pitchFamily="34" charset="0"/>
              </a:rPr>
              <a:t>Hipotecario y Leasing Habitacional</a:t>
            </a:r>
          </a:p>
          <a:p>
            <a:pPr algn="ctr"/>
            <a:r>
              <a:rPr lang="es-419" sz="1600" spc="28" dirty="0">
                <a:solidFill>
                  <a:srgbClr val="6D6E71"/>
                </a:solidFill>
                <a:latin typeface="CIBFont Sans Light" panose="020B0603020202020104" pitchFamily="34" charset="0"/>
              </a:rPr>
              <a:t>Crédito vehículo  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="" xmlns:a16="http://schemas.microsoft.com/office/drawing/2014/main" id="{66349783-8DB3-42B9-AD10-C40920FD0DBD}"/>
              </a:ext>
            </a:extLst>
          </p:cNvPr>
          <p:cNvSpPr txBox="1"/>
          <p:nvPr/>
        </p:nvSpPr>
        <p:spPr>
          <a:xfrm>
            <a:off x="4116516" y="4434657"/>
            <a:ext cx="1893732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600" b="1" spc="25">
                <a:solidFill>
                  <a:srgbClr val="616264"/>
                </a:solidFill>
                <a:latin typeface="Gotham Rounded"/>
              </a:defRPr>
            </a:lvl1pPr>
          </a:lstStyle>
          <a:p>
            <a:pPr algn="ctr"/>
            <a:r>
              <a:rPr lang="es-419" sz="1580" b="0" dirty="0" err="1">
                <a:solidFill>
                  <a:srgbClr val="6D6E71"/>
                </a:solidFill>
                <a:latin typeface="CIBFont Sans Light" panose="020B0603020202020104" pitchFamily="34" charset="0"/>
              </a:rPr>
              <a:t>Crediágil</a:t>
            </a:r>
            <a:endParaRPr lang="es-CO" sz="1580" b="0" dirty="0">
              <a:solidFill>
                <a:srgbClr val="6D6E71"/>
              </a:solidFill>
              <a:latin typeface="CIBFont Sans Light" panose="020B06030202020201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="" xmlns:a16="http://schemas.microsoft.com/office/drawing/2014/main" id="{0B41BDDD-88A9-46B1-9F67-31C6276DC966}"/>
              </a:ext>
            </a:extLst>
          </p:cNvPr>
          <p:cNvSpPr txBox="1"/>
          <p:nvPr/>
        </p:nvSpPr>
        <p:spPr>
          <a:xfrm>
            <a:off x="3938889" y="4160258"/>
            <a:ext cx="2390634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580" spc="28" dirty="0">
                <a:solidFill>
                  <a:srgbClr val="6D6E71"/>
                </a:solidFill>
                <a:latin typeface="CIBFont Sans Light" panose="020B0603020202020104" pitchFamily="34" charset="0"/>
              </a:rPr>
              <a:t>Libre Inversión</a:t>
            </a:r>
            <a:endParaRPr lang="es-CO" sz="1580" spc="28" dirty="0">
              <a:solidFill>
                <a:srgbClr val="6D6E71"/>
              </a:solidFill>
              <a:latin typeface="CIBFont Sans Light" panose="020B0603020202020104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="" xmlns:a16="http://schemas.microsoft.com/office/drawing/2014/main" id="{6D6A9692-F221-464E-93DF-D8870E5EDDB4}"/>
              </a:ext>
            </a:extLst>
          </p:cNvPr>
          <p:cNvSpPr txBox="1"/>
          <p:nvPr/>
        </p:nvSpPr>
        <p:spPr>
          <a:xfrm>
            <a:off x="4208921" y="3559596"/>
            <a:ext cx="1893732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600" b="1" spc="25">
                <a:solidFill>
                  <a:srgbClr val="616264"/>
                </a:solidFill>
                <a:latin typeface="Gotham Rounded"/>
              </a:defRPr>
            </a:lvl1pPr>
          </a:lstStyle>
          <a:p>
            <a:pPr algn="ctr"/>
            <a:r>
              <a:rPr lang="es-419" sz="1580" b="0" dirty="0">
                <a:solidFill>
                  <a:srgbClr val="6D6E71"/>
                </a:solidFill>
                <a:latin typeface="CIBFont Sans Light" panose="020B0603020202020104" pitchFamily="34" charset="0"/>
              </a:rPr>
              <a:t>Libranza</a:t>
            </a:r>
            <a:endParaRPr lang="es-CO" sz="1580" b="0" dirty="0">
              <a:solidFill>
                <a:srgbClr val="6D6E71"/>
              </a:solidFill>
              <a:latin typeface="CIBFont Sans Light" panose="020B0603020202020104" pitchFamily="34" charset="0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="" xmlns:a16="http://schemas.microsoft.com/office/drawing/2014/main" id="{93172456-FD89-4263-9A55-5448440C2964}"/>
              </a:ext>
            </a:extLst>
          </p:cNvPr>
          <p:cNvSpPr txBox="1"/>
          <p:nvPr/>
        </p:nvSpPr>
        <p:spPr>
          <a:xfrm>
            <a:off x="3996934" y="5838316"/>
            <a:ext cx="2678336" cy="113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54" b="1" dirty="0">
                <a:solidFill>
                  <a:srgbClr val="656763"/>
                </a:solidFill>
                <a:latin typeface="CIBFont Sans" panose="020B0603020202020104" pitchFamily="34" charset="0"/>
                <a:cs typeface="Arial" panose="020B0604020202020204" pitchFamily="34" charset="0"/>
              </a:rPr>
              <a:t>Diferentes ofertas </a:t>
            </a:r>
            <a:r>
              <a:rPr lang="es-CO" sz="1354" b="1" dirty="0" err="1">
                <a:solidFill>
                  <a:srgbClr val="656763"/>
                </a:solidFill>
                <a:latin typeface="CIBFont Sans" panose="020B0603020202020104" pitchFamily="34" charset="0"/>
                <a:cs typeface="Arial" panose="020B0604020202020204" pitchFamily="34" charset="0"/>
              </a:rPr>
              <a:t>preaprobadas</a:t>
            </a:r>
            <a:r>
              <a:rPr lang="es-CO" sz="1354" b="1" dirty="0">
                <a:solidFill>
                  <a:srgbClr val="656763"/>
                </a:solidFill>
                <a:latin typeface="CIBFont Sans" panose="020B0603020202020104" pitchFamily="34" charset="0"/>
                <a:cs typeface="Arial" panose="020B0604020202020204" pitchFamily="34" charset="0"/>
              </a:rPr>
              <a:t> disponibles cada mes desde el App Bancolombia o SVP.</a:t>
            </a:r>
          </a:p>
          <a:p>
            <a:pPr marL="322497" indent="-322497" algn="ctr">
              <a:buFont typeface="Wingdings" panose="05000000000000000000" pitchFamily="2" charset="2"/>
              <a:buChar char="ü"/>
            </a:pPr>
            <a:endParaRPr lang="es-CO" sz="1354" b="1" dirty="0">
              <a:solidFill>
                <a:srgbClr val="656763"/>
              </a:solidFill>
              <a:latin typeface="CIBFont Sans" panose="020B0603020202020104" pitchFamily="34" charset="0"/>
              <a:cs typeface="Arial" panose="020B0604020202020204" pitchFamily="34" charset="0"/>
            </a:endParaRPr>
          </a:p>
          <a:p>
            <a:pPr algn="ctr"/>
            <a:endParaRPr lang="es-CO" sz="1354" b="1" dirty="0">
              <a:solidFill>
                <a:srgbClr val="656763"/>
              </a:solidFill>
              <a:latin typeface="CIBFont Sans" panose="020B0603020202020104" pitchFamily="34" charset="0"/>
              <a:cs typeface="Arial" panose="020B0604020202020204" pitchFamily="34" charset="0"/>
            </a:endParaRPr>
          </a:p>
        </p:txBody>
      </p:sp>
      <p:pic>
        <p:nvPicPr>
          <p:cNvPr id="59" name="Imagen 58">
            <a:extLst>
              <a:ext uri="{FF2B5EF4-FFF2-40B4-BE49-F238E27FC236}">
                <a16:creationId xmlns="" xmlns:a16="http://schemas.microsoft.com/office/drawing/2014/main" id="{69CC0549-8E32-4710-BEEF-944F4A640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5913" y="4283075"/>
            <a:ext cx="347372" cy="2666083"/>
          </a:xfrm>
          <a:prstGeom prst="rect">
            <a:avLst/>
          </a:prstGeom>
        </p:spPr>
      </p:pic>
      <p:sp>
        <p:nvSpPr>
          <p:cNvPr id="60" name="CuadroTexto 59">
            <a:extLst>
              <a:ext uri="{FF2B5EF4-FFF2-40B4-BE49-F238E27FC236}">
                <a16:creationId xmlns="" xmlns:a16="http://schemas.microsoft.com/office/drawing/2014/main" id="{FE2E0C18-4A68-406D-B21E-512FFF79AAB4}"/>
              </a:ext>
            </a:extLst>
          </p:cNvPr>
          <p:cNvSpPr txBox="1"/>
          <p:nvPr/>
        </p:nvSpPr>
        <p:spPr>
          <a:xfrm>
            <a:off x="593927" y="4156144"/>
            <a:ext cx="2530976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600" b="1" spc="25">
                <a:solidFill>
                  <a:srgbClr val="616264"/>
                </a:solidFill>
                <a:latin typeface="Gotham Rounded"/>
              </a:defRPr>
            </a:lvl1pPr>
          </a:lstStyle>
          <a:p>
            <a:pPr algn="ctr"/>
            <a:r>
              <a:rPr lang="es-419" sz="1580" b="0" dirty="0">
                <a:solidFill>
                  <a:srgbClr val="6D6E71"/>
                </a:solidFill>
                <a:latin typeface="CIBFont Sans Light" panose="020B0603020202020104" pitchFamily="34" charset="0"/>
              </a:rPr>
              <a:t>Inversión Virtual</a:t>
            </a:r>
            <a:endParaRPr lang="es-CO" sz="1580" b="0" dirty="0">
              <a:solidFill>
                <a:srgbClr val="6D6E71"/>
              </a:solidFill>
              <a:latin typeface="CIBFont Sans Light" panose="020B0603020202020104" pitchFamily="34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="" xmlns:a16="http://schemas.microsoft.com/office/drawing/2014/main" id="{29D8AD65-9AB6-49F5-AE66-5178B4F71561}"/>
              </a:ext>
            </a:extLst>
          </p:cNvPr>
          <p:cNvSpPr txBox="1"/>
          <p:nvPr/>
        </p:nvSpPr>
        <p:spPr>
          <a:xfrm>
            <a:off x="512796" y="4568404"/>
            <a:ext cx="2693236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600" b="1" spc="25">
                <a:solidFill>
                  <a:srgbClr val="616264"/>
                </a:solidFill>
                <a:latin typeface="Gotham Rounded"/>
              </a:defRPr>
            </a:lvl1pPr>
          </a:lstStyle>
          <a:p>
            <a:pPr algn="ctr"/>
            <a:r>
              <a:rPr lang="es-419" sz="1580" b="0" dirty="0">
                <a:solidFill>
                  <a:srgbClr val="6D6E71"/>
                </a:solidFill>
                <a:latin typeface="CIBFont Sans Light" panose="020B0603020202020104" pitchFamily="34" charset="0"/>
              </a:rPr>
              <a:t>Fondos de Inversión</a:t>
            </a:r>
            <a:endParaRPr lang="es-CO" sz="1580" b="0" dirty="0">
              <a:solidFill>
                <a:srgbClr val="6D6E71"/>
              </a:solidFill>
              <a:latin typeface="CIBFont Sans Light" panose="020B0603020202020104" pitchFamily="34" charset="0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="" xmlns:a16="http://schemas.microsoft.com/office/drawing/2014/main" id="{5675D8BB-860A-478A-A835-A06EDA37BF03}"/>
              </a:ext>
            </a:extLst>
          </p:cNvPr>
          <p:cNvSpPr txBox="1"/>
          <p:nvPr/>
        </p:nvSpPr>
        <p:spPr>
          <a:xfrm>
            <a:off x="912548" y="5003325"/>
            <a:ext cx="1893732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580" spc="28" dirty="0">
                <a:solidFill>
                  <a:srgbClr val="6D6E71"/>
                </a:solidFill>
                <a:latin typeface="CIBFont Sans Light" panose="020B0603020202020104" pitchFamily="34" charset="0"/>
              </a:rPr>
              <a:t>Invesbot</a:t>
            </a:r>
            <a:endParaRPr lang="es-CO" sz="1580" spc="28" dirty="0">
              <a:solidFill>
                <a:srgbClr val="6D6E71"/>
              </a:solidFill>
              <a:latin typeface="CIBFont Sans Light" panose="020B0603020202020104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90F00AA1-87E6-4A76-8288-F983D13E7506}"/>
              </a:ext>
            </a:extLst>
          </p:cNvPr>
          <p:cNvSpPr txBox="1"/>
          <p:nvPr/>
        </p:nvSpPr>
        <p:spPr>
          <a:xfrm>
            <a:off x="324899" y="3039723"/>
            <a:ext cx="306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buSzPct val="100000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419" sz="1600" dirty="0">
                <a:latin typeface="CIBFont Sans Light" panose="020B0603020202020104" pitchFamily="34" charset="0"/>
              </a:rPr>
              <a:t>Cuentas de Nómina</a:t>
            </a:r>
            <a:br>
              <a:rPr lang="es-419" sz="1600" dirty="0">
                <a:latin typeface="CIBFont Sans Light" panose="020B0603020202020104" pitchFamily="34" charset="0"/>
              </a:rPr>
            </a:br>
            <a:r>
              <a:rPr lang="es-419" sz="1600" dirty="0">
                <a:latin typeface="CIBFont Sans Light" panose="020B0603020202020104" pitchFamily="34" charset="0"/>
              </a:rPr>
              <a:t>y ahorro</a:t>
            </a:r>
            <a:endParaRPr lang="es-CO" sz="1600" dirty="0">
              <a:latin typeface="CIBFont Sans Light" panose="020B0603020202020104" pitchFamily="34" charset="0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="" xmlns:a16="http://schemas.microsoft.com/office/drawing/2014/main" id="{715CE966-C77C-414B-86C9-57FECA0221D1}"/>
              </a:ext>
            </a:extLst>
          </p:cNvPr>
          <p:cNvSpPr txBox="1"/>
          <p:nvPr/>
        </p:nvSpPr>
        <p:spPr>
          <a:xfrm>
            <a:off x="448493" y="3677326"/>
            <a:ext cx="2841534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buSzPct val="100000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IBFont Sans" panose="020B06030202020201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419" dirty="0">
                <a:latin typeface="CIBFont Sans Light" panose="020B0603020202020104" pitchFamily="34" charset="0"/>
              </a:rPr>
              <a:t>Bancolombia a la mano</a:t>
            </a:r>
            <a:endParaRPr lang="es-CO" dirty="0">
              <a:latin typeface="CIBFont Sans Light" panose="020B0603020202020104" pitchFamily="34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="" xmlns:a16="http://schemas.microsoft.com/office/drawing/2014/main" id="{CF4425B7-4E1B-473C-B6F1-533103F2748E}"/>
              </a:ext>
            </a:extLst>
          </p:cNvPr>
          <p:cNvSpPr txBox="1"/>
          <p:nvPr/>
        </p:nvSpPr>
        <p:spPr>
          <a:xfrm>
            <a:off x="467805" y="5904527"/>
            <a:ext cx="2823629" cy="134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54" b="1" dirty="0">
                <a:solidFill>
                  <a:srgbClr val="656763"/>
                </a:solidFill>
                <a:latin typeface="CIBFont Sans" panose="020B0603020202020104" pitchFamily="34" charset="0"/>
                <a:cs typeface="Arial" panose="020B0604020202020204" pitchFamily="34" charset="0"/>
              </a:rPr>
              <a:t>Invierte desde $50 mil en plan semilla, desde $500 mil en Inversión Virtual o desde 6 millones en Invesbot.</a:t>
            </a:r>
          </a:p>
          <a:p>
            <a:pPr marL="322497" indent="-322497" algn="ctr">
              <a:buFont typeface="Wingdings" panose="05000000000000000000" pitchFamily="2" charset="2"/>
              <a:buChar char="ü"/>
            </a:pPr>
            <a:endParaRPr lang="es-CO" sz="1354" b="1" dirty="0">
              <a:solidFill>
                <a:srgbClr val="656763"/>
              </a:solidFill>
              <a:latin typeface="CIBFont Sans" panose="020B0603020202020104" pitchFamily="34" charset="0"/>
              <a:cs typeface="Arial" panose="020B0604020202020204" pitchFamily="34" charset="0"/>
            </a:endParaRPr>
          </a:p>
          <a:p>
            <a:pPr marL="322497" indent="-322497" algn="ctr">
              <a:buFont typeface="Wingdings" panose="05000000000000000000" pitchFamily="2" charset="2"/>
              <a:buChar char="ü"/>
            </a:pPr>
            <a:endParaRPr lang="es-CO" sz="1354" b="1" dirty="0">
              <a:solidFill>
                <a:srgbClr val="656763"/>
              </a:solidFill>
              <a:latin typeface="CIBFont Sans" panose="020B0603020202020104" pitchFamily="34" charset="0"/>
              <a:cs typeface="Arial" panose="020B0604020202020204" pitchFamily="34" charset="0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="" xmlns:a16="http://schemas.microsoft.com/office/drawing/2014/main" id="{4B61CF57-3C55-493E-978A-10972E19F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7160" y="4284846"/>
            <a:ext cx="347372" cy="2666083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="" xmlns:a16="http://schemas.microsoft.com/office/drawing/2014/main" id="{DAB65E2A-DB4D-4494-86D1-1465AFFF3E1E}"/>
              </a:ext>
            </a:extLst>
          </p:cNvPr>
          <p:cNvSpPr txBox="1"/>
          <p:nvPr/>
        </p:nvSpPr>
        <p:spPr>
          <a:xfrm>
            <a:off x="6936443" y="3316231"/>
            <a:ext cx="3220382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80" dirty="0">
                <a:solidFill>
                  <a:srgbClr val="656763"/>
                </a:solidFill>
                <a:latin typeface="CIBFont Sans Light" panose="020B0603020202020104" pitchFamily="34" charset="0"/>
              </a:rPr>
              <a:t>Compra por internet</a:t>
            </a:r>
            <a:endParaRPr lang="es-CO" sz="1580" dirty="0">
              <a:solidFill>
                <a:srgbClr val="656763"/>
              </a:solidFill>
              <a:latin typeface="CIBFont Sans Light" panose="020B0603020202020104" pitchFamily="34" charset="0"/>
              <a:cs typeface="Arial" panose="020B0604020202020204" pitchFamily="34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="" xmlns:a16="http://schemas.microsoft.com/office/drawing/2014/main" id="{DF569714-9A62-4E10-8062-C4C51325102C}"/>
              </a:ext>
            </a:extLst>
          </p:cNvPr>
          <p:cNvSpPr txBox="1"/>
          <p:nvPr/>
        </p:nvSpPr>
        <p:spPr>
          <a:xfrm>
            <a:off x="7599766" y="2948318"/>
            <a:ext cx="1893732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580" spc="28" dirty="0">
                <a:solidFill>
                  <a:srgbClr val="6D6E71"/>
                </a:solidFill>
                <a:latin typeface="CIBFont Sans Light" panose="020B0603020202020104" pitchFamily="34" charset="0"/>
              </a:rPr>
              <a:t>e-Prepago</a:t>
            </a:r>
            <a:endParaRPr lang="es-CO" sz="1580" spc="28" dirty="0">
              <a:solidFill>
                <a:srgbClr val="6D6E71"/>
              </a:solidFill>
              <a:latin typeface="CIBFont Sans Light" panose="020B06030202020201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="" xmlns:a16="http://schemas.microsoft.com/office/drawing/2014/main" id="{E0BA892B-49E5-4249-903B-F66C2628D91F}"/>
              </a:ext>
            </a:extLst>
          </p:cNvPr>
          <p:cNvSpPr txBox="1"/>
          <p:nvPr/>
        </p:nvSpPr>
        <p:spPr>
          <a:xfrm>
            <a:off x="7051583" y="3679122"/>
            <a:ext cx="2990099" cy="891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580" spc="28" dirty="0">
                <a:solidFill>
                  <a:srgbClr val="6D6E71"/>
                </a:solidFill>
                <a:latin typeface="CIBFont Sans Light" panose="020B0603020202020104" pitchFamily="34" charset="0"/>
              </a:rPr>
              <a:t>Transferencias Internacionales </a:t>
            </a:r>
          </a:p>
          <a:p>
            <a:pPr algn="ctr"/>
            <a:endParaRPr lang="es-419" sz="451" spc="28" dirty="0">
              <a:solidFill>
                <a:srgbClr val="6D6E71"/>
              </a:solidFill>
              <a:latin typeface="CIBFont Sans Light" panose="020B0603020202020104" pitchFamily="34" charset="0"/>
            </a:endParaRPr>
          </a:p>
          <a:p>
            <a:pPr algn="ctr"/>
            <a:r>
              <a:rPr lang="es-419" sz="1580" dirty="0">
                <a:solidFill>
                  <a:srgbClr val="6D6E71"/>
                </a:solidFill>
                <a:latin typeface="CIBFont Sans Light" panose="020B0603020202020104" pitchFamily="34" charset="0"/>
              </a:rPr>
              <a:t>Envío y recepción de giros y remesas.</a:t>
            </a:r>
            <a:endParaRPr lang="es-CO" sz="1580" dirty="0">
              <a:solidFill>
                <a:srgbClr val="6D6E71"/>
              </a:solidFill>
              <a:latin typeface="CIBFont Sans Light" panose="020B0603020202020104" pitchFamily="34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="" xmlns:a16="http://schemas.microsoft.com/office/drawing/2014/main" id="{80E7F8A5-F682-44E7-A61F-75684B0F0699}"/>
              </a:ext>
            </a:extLst>
          </p:cNvPr>
          <p:cNvSpPr txBox="1"/>
          <p:nvPr/>
        </p:nvSpPr>
        <p:spPr>
          <a:xfrm>
            <a:off x="7124772" y="4811565"/>
            <a:ext cx="2870445" cy="57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580" spc="28" dirty="0">
                <a:solidFill>
                  <a:srgbClr val="6D6E71"/>
                </a:solidFill>
                <a:latin typeface="CIBFont Sans Light" panose="020B0603020202020104" pitchFamily="34" charset="0"/>
              </a:rPr>
              <a:t>Flypass</a:t>
            </a:r>
            <a:r>
              <a:rPr lang="es-419" sz="1580" dirty="0">
                <a:solidFill>
                  <a:srgbClr val="6D6E71"/>
                </a:solidFill>
                <a:latin typeface="CIBFont Sans Light" panose="020B0603020202020104" pitchFamily="34" charset="0"/>
                <a:cs typeface="Arial" panose="020B0604020202020204" pitchFamily="34" charset="0"/>
              </a:rPr>
              <a:t>: </a:t>
            </a:r>
            <a:r>
              <a:rPr lang="es-419" sz="1580" dirty="0">
                <a:solidFill>
                  <a:srgbClr val="6D6E71"/>
                </a:solidFill>
                <a:latin typeface="CIBFont Sans Light" panose="020B0603020202020104" pitchFamily="34" charset="0"/>
              </a:rPr>
              <a:t>pasa por peajes sin  efectivo y ahorra tiempo.</a:t>
            </a:r>
            <a:endParaRPr lang="es-CO" sz="1580" dirty="0">
              <a:solidFill>
                <a:srgbClr val="6D6E71"/>
              </a:solidFill>
              <a:latin typeface="CIBFont Sans Light" panose="020B0603020202020104" pitchFamily="34" charset="0"/>
            </a:endParaRPr>
          </a:p>
        </p:txBody>
      </p:sp>
      <p:pic>
        <p:nvPicPr>
          <p:cNvPr id="71" name="Imagen 70">
            <a:extLst>
              <a:ext uri="{FF2B5EF4-FFF2-40B4-BE49-F238E27FC236}">
                <a16:creationId xmlns="" xmlns:a16="http://schemas.microsoft.com/office/drawing/2014/main" id="{7431CCA1-104F-46B9-B96E-005DE5B86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7413" y="4283075"/>
            <a:ext cx="347372" cy="2666083"/>
          </a:xfrm>
          <a:prstGeom prst="rect">
            <a:avLst/>
          </a:prstGeom>
        </p:spPr>
      </p:pic>
      <p:sp>
        <p:nvSpPr>
          <p:cNvPr id="72" name="CuadroTexto 71">
            <a:extLst>
              <a:ext uri="{FF2B5EF4-FFF2-40B4-BE49-F238E27FC236}">
                <a16:creationId xmlns="" xmlns:a16="http://schemas.microsoft.com/office/drawing/2014/main" id="{2F169FB9-7FDB-4293-B5E4-D7325E4B4C78}"/>
              </a:ext>
            </a:extLst>
          </p:cNvPr>
          <p:cNvSpPr txBox="1"/>
          <p:nvPr/>
        </p:nvSpPr>
        <p:spPr>
          <a:xfrm>
            <a:off x="7207465" y="5916939"/>
            <a:ext cx="2678336" cy="30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54" b="1" dirty="0">
                <a:solidFill>
                  <a:srgbClr val="656763"/>
                </a:solidFill>
                <a:latin typeface="CIBFont Sans" panose="020B0603020202020104" pitchFamily="34" charset="0"/>
                <a:cs typeface="Arial" panose="020B0604020202020204" pitchFamily="34" charset="0"/>
              </a:rPr>
              <a:t>Solo con un clic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="" xmlns:a16="http://schemas.microsoft.com/office/drawing/2014/main" id="{4AF32E22-B8F7-40E3-A5A6-C355B3AFFD8F}"/>
              </a:ext>
            </a:extLst>
          </p:cNvPr>
          <p:cNvSpPr txBox="1"/>
          <p:nvPr/>
        </p:nvSpPr>
        <p:spPr>
          <a:xfrm>
            <a:off x="10690032" y="2948318"/>
            <a:ext cx="2593492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580" dirty="0">
                <a:solidFill>
                  <a:srgbClr val="656763"/>
                </a:solidFill>
                <a:latin typeface="CIBFont Sans Light" panose="020B0603020202020104" pitchFamily="34" charset="0"/>
              </a:rPr>
              <a:t>Protección Familia</a:t>
            </a:r>
          </a:p>
          <a:p>
            <a:pPr algn="ctr"/>
            <a:r>
              <a:rPr lang="es-419" sz="1580" dirty="0">
                <a:solidFill>
                  <a:srgbClr val="656763"/>
                </a:solidFill>
                <a:latin typeface="CIBFont Sans Light" panose="020B0603020202020104" pitchFamily="34" charset="0"/>
              </a:rPr>
              <a:t>SOAT </a:t>
            </a:r>
          </a:p>
          <a:p>
            <a:pPr algn="ctr"/>
            <a:r>
              <a:rPr lang="es-419" sz="1580" dirty="0">
                <a:solidFill>
                  <a:srgbClr val="656763"/>
                </a:solidFill>
                <a:latin typeface="CIBFont Sans Light" panose="020B0603020202020104" pitchFamily="34" charset="0"/>
              </a:rPr>
              <a:t>Cotidianidad: Odontológico, mascotas</a:t>
            </a:r>
          </a:p>
          <a:p>
            <a:pPr algn="ctr"/>
            <a:r>
              <a:rPr lang="es-419" sz="1580" dirty="0">
                <a:solidFill>
                  <a:srgbClr val="656763"/>
                </a:solidFill>
                <a:latin typeface="CIBFont Sans Light" panose="020B0603020202020104" pitchFamily="34" charset="0"/>
              </a:rPr>
              <a:t>Hogar </a:t>
            </a:r>
          </a:p>
          <a:p>
            <a:pPr algn="ctr"/>
            <a:r>
              <a:rPr lang="es-419" sz="1580" dirty="0">
                <a:solidFill>
                  <a:srgbClr val="656763"/>
                </a:solidFill>
                <a:latin typeface="CIBFont Sans Light" panose="020B0603020202020104" pitchFamily="34" charset="0"/>
              </a:rPr>
              <a:t>Desempleo  </a:t>
            </a:r>
            <a:endParaRPr lang="es-CO" sz="1580" dirty="0">
              <a:solidFill>
                <a:srgbClr val="656763"/>
              </a:solidFill>
              <a:latin typeface="CIBFont Sans Light" panose="020B0603020202020104" pitchFamily="34" charset="0"/>
            </a:endParaRPr>
          </a:p>
        </p:txBody>
      </p:sp>
      <p:pic>
        <p:nvPicPr>
          <p:cNvPr id="74" name="Imagen 73">
            <a:extLst>
              <a:ext uri="{FF2B5EF4-FFF2-40B4-BE49-F238E27FC236}">
                <a16:creationId xmlns="" xmlns:a16="http://schemas.microsoft.com/office/drawing/2014/main" id="{B13BF9D4-C10B-485A-8525-0654A94B4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09711" y="3298730"/>
            <a:ext cx="347372" cy="2666083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="" xmlns:a16="http://schemas.microsoft.com/office/drawing/2014/main" id="{C3EE4262-9187-437A-A006-14751777171D}"/>
              </a:ext>
            </a:extLst>
          </p:cNvPr>
          <p:cNvSpPr txBox="1"/>
          <p:nvPr/>
        </p:nvSpPr>
        <p:spPr>
          <a:xfrm>
            <a:off x="3987134" y="4782004"/>
            <a:ext cx="2221256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600" b="1" spc="25">
                <a:solidFill>
                  <a:srgbClr val="616264"/>
                </a:solidFill>
                <a:latin typeface="Gotham Rounded"/>
              </a:defRPr>
            </a:lvl1pPr>
          </a:lstStyle>
          <a:p>
            <a:pPr algn="ctr"/>
            <a:r>
              <a:rPr lang="es-419" sz="1580" b="0" dirty="0">
                <a:solidFill>
                  <a:srgbClr val="6D6E71"/>
                </a:solidFill>
                <a:latin typeface="CIBFont Sans Light" panose="020B0603020202020104" pitchFamily="34" charset="0"/>
              </a:rPr>
              <a:t>Crédito A la Mano</a:t>
            </a:r>
            <a:endParaRPr lang="es-CO" sz="1580" b="0" dirty="0">
              <a:solidFill>
                <a:srgbClr val="6D6E71"/>
              </a:solidFill>
              <a:latin typeface="CIBFont Sans Light" panose="020B0603020202020104" pitchFamily="34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="" xmlns:a16="http://schemas.microsoft.com/office/drawing/2014/main" id="{2EECCD4A-64A9-4F12-9BF4-CCC46B20A95E}"/>
              </a:ext>
            </a:extLst>
          </p:cNvPr>
          <p:cNvSpPr txBox="1"/>
          <p:nvPr/>
        </p:nvSpPr>
        <p:spPr>
          <a:xfrm>
            <a:off x="10776319" y="4825763"/>
            <a:ext cx="2678336" cy="30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1354" b="1">
                <a:solidFill>
                  <a:srgbClr val="656763"/>
                </a:solidFill>
                <a:latin typeface="CIBFont Sans" panose="020B06030202020201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A los que más quieres 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="" xmlns:a16="http://schemas.microsoft.com/office/drawing/2014/main" id="{2EA631B0-D0AB-4E3C-9DC4-4D9DE40724D7}"/>
              </a:ext>
            </a:extLst>
          </p:cNvPr>
          <p:cNvSpPr/>
          <p:nvPr/>
        </p:nvSpPr>
        <p:spPr>
          <a:xfrm>
            <a:off x="4243528" y="3817619"/>
            <a:ext cx="1897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419" sz="1600" spc="28" dirty="0">
                <a:solidFill>
                  <a:srgbClr val="6D6E71"/>
                </a:solidFill>
                <a:latin typeface="CIBFont Sans Light" panose="020B0603020202020104" pitchFamily="34" charset="0"/>
              </a:rPr>
              <a:t>Tarjetas de crédito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="" xmlns:a16="http://schemas.microsoft.com/office/drawing/2014/main" id="{20F8AE2B-0173-48F0-8687-93EC297CC011}"/>
              </a:ext>
            </a:extLst>
          </p:cNvPr>
          <p:cNvSpPr txBox="1"/>
          <p:nvPr/>
        </p:nvSpPr>
        <p:spPr>
          <a:xfrm>
            <a:off x="4013655" y="5206977"/>
            <a:ext cx="2221256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600" b="1" spc="25">
                <a:solidFill>
                  <a:srgbClr val="616264"/>
                </a:solidFill>
                <a:latin typeface="Gotham Rounded"/>
              </a:defRPr>
            </a:lvl1pPr>
          </a:lstStyle>
          <a:p>
            <a:pPr algn="ctr"/>
            <a:r>
              <a:rPr lang="es-419" sz="1580" b="0" dirty="0">
                <a:solidFill>
                  <a:srgbClr val="6D6E71"/>
                </a:solidFill>
                <a:latin typeface="CIBFont Sans Light" panose="020B0603020202020104" pitchFamily="34" charset="0"/>
              </a:rPr>
              <a:t>Crédito de Estudio</a:t>
            </a:r>
            <a:endParaRPr lang="es-CO" sz="1580" b="0" dirty="0">
              <a:solidFill>
                <a:srgbClr val="6D6E71"/>
              </a:solidFill>
              <a:latin typeface="CIBFont Sans Light" panose="020B0603020202020104" pitchFamily="34" charset="0"/>
            </a:endParaRPr>
          </a:p>
        </p:txBody>
      </p:sp>
      <p:pic>
        <p:nvPicPr>
          <p:cNvPr id="80" name="Imagen 79" descr="Icono&#10;&#10;Descripción generada automáticamente">
            <a:extLst>
              <a:ext uri="{FF2B5EF4-FFF2-40B4-BE49-F238E27FC236}">
                <a16:creationId xmlns="" xmlns:a16="http://schemas.microsoft.com/office/drawing/2014/main" id="{8B76F4CA-7095-42A2-B99F-F3E3E6E145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412" y="1618868"/>
            <a:ext cx="892471" cy="736058"/>
          </a:xfrm>
          <a:prstGeom prst="rect">
            <a:avLst/>
          </a:prstGeom>
        </p:spPr>
      </p:pic>
      <p:sp>
        <p:nvSpPr>
          <p:cNvPr id="84" name="Rectángulo 83">
            <a:extLst>
              <a:ext uri="{FF2B5EF4-FFF2-40B4-BE49-F238E27FC236}">
                <a16:creationId xmlns="" xmlns:a16="http://schemas.microsoft.com/office/drawing/2014/main" id="{59E7D318-D242-4F91-B0D9-4DB68FD81B03}"/>
              </a:ext>
            </a:extLst>
          </p:cNvPr>
          <p:cNvSpPr/>
          <p:nvPr/>
        </p:nvSpPr>
        <p:spPr>
          <a:xfrm>
            <a:off x="4378166" y="2452518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000" b="1" dirty="0">
                <a:solidFill>
                  <a:srgbClr val="2C2A29"/>
                </a:solidFill>
                <a:latin typeface="CIBFont Sans" panose="020B0603020202020104" pitchFamily="34" charset="77"/>
              </a:rPr>
              <a:t>Financiación 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="" xmlns:a16="http://schemas.microsoft.com/office/drawing/2014/main" id="{E58EE424-AAA1-4138-8B06-A23D1D8A3291}"/>
              </a:ext>
            </a:extLst>
          </p:cNvPr>
          <p:cNvSpPr/>
          <p:nvPr/>
        </p:nvSpPr>
        <p:spPr>
          <a:xfrm>
            <a:off x="7684990" y="2451850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000" b="1" dirty="0">
                <a:solidFill>
                  <a:srgbClr val="2C2A29"/>
                </a:solidFill>
                <a:latin typeface="CIBFont Sans" panose="020B0603020202020104" pitchFamily="34" charset="77"/>
              </a:rPr>
              <a:t>Transaccional </a:t>
            </a:r>
          </a:p>
        </p:txBody>
      </p:sp>
      <p:sp>
        <p:nvSpPr>
          <p:cNvPr id="88" name="Rectángulo 87">
            <a:extLst>
              <a:ext uri="{FF2B5EF4-FFF2-40B4-BE49-F238E27FC236}">
                <a16:creationId xmlns="" xmlns:a16="http://schemas.microsoft.com/office/drawing/2014/main" id="{21AB1BC9-5940-4A3E-8ACB-D70FF84045E4}"/>
              </a:ext>
            </a:extLst>
          </p:cNvPr>
          <p:cNvSpPr/>
          <p:nvPr/>
        </p:nvSpPr>
        <p:spPr>
          <a:xfrm>
            <a:off x="11225715" y="2398629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000" b="1" dirty="0">
                <a:solidFill>
                  <a:srgbClr val="2C2A29"/>
                </a:solidFill>
                <a:latin typeface="CIBFont Sans" panose="020B0603020202020104" pitchFamily="34" charset="77"/>
              </a:rPr>
              <a:t>Protección </a:t>
            </a:r>
          </a:p>
        </p:txBody>
      </p:sp>
      <p:pic>
        <p:nvPicPr>
          <p:cNvPr id="89" name="Gráfico 88">
            <a:extLst>
              <a:ext uri="{FF2B5EF4-FFF2-40B4-BE49-F238E27FC236}">
                <a16:creationId xmlns="" xmlns:a16="http://schemas.microsoft.com/office/drawing/2014/main" id="{D643E137-A37B-40C4-A893-D578CE22B6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1649" y="1477569"/>
            <a:ext cx="983221" cy="983221"/>
          </a:xfrm>
          <a:prstGeom prst="rect">
            <a:avLst/>
          </a:prstGeom>
        </p:spPr>
      </p:pic>
      <p:pic>
        <p:nvPicPr>
          <p:cNvPr id="90" name="Gráfico 89">
            <a:extLst>
              <a:ext uri="{FF2B5EF4-FFF2-40B4-BE49-F238E27FC236}">
                <a16:creationId xmlns="" xmlns:a16="http://schemas.microsoft.com/office/drawing/2014/main" id="{1127F2E4-3A0C-4418-B1E6-B477413063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92826" y="1415139"/>
            <a:ext cx="983221" cy="983221"/>
          </a:xfrm>
          <a:prstGeom prst="rect">
            <a:avLst/>
          </a:prstGeom>
        </p:spPr>
      </p:pic>
      <p:pic>
        <p:nvPicPr>
          <p:cNvPr id="91" name="Gráfico 90">
            <a:extLst>
              <a:ext uri="{FF2B5EF4-FFF2-40B4-BE49-F238E27FC236}">
                <a16:creationId xmlns="" xmlns:a16="http://schemas.microsoft.com/office/drawing/2014/main" id="{6623DC8D-7C02-4223-839B-0FD170BE38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07748" y="1402858"/>
            <a:ext cx="962991" cy="962991"/>
          </a:xfrm>
          <a:prstGeom prst="rect">
            <a:avLst/>
          </a:prstGeom>
        </p:spPr>
      </p:pic>
      <p:sp>
        <p:nvSpPr>
          <p:cNvPr id="94" name="Rectángulo 93">
            <a:extLst>
              <a:ext uri="{FF2B5EF4-FFF2-40B4-BE49-F238E27FC236}">
                <a16:creationId xmlns="" xmlns:a16="http://schemas.microsoft.com/office/drawing/2014/main" id="{A2A5F6D7-FCAA-4276-9E78-BCB1E6603337}"/>
              </a:ext>
            </a:extLst>
          </p:cNvPr>
          <p:cNvSpPr/>
          <p:nvPr/>
        </p:nvSpPr>
        <p:spPr>
          <a:xfrm>
            <a:off x="824464" y="2441654"/>
            <a:ext cx="232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000" b="1" dirty="0">
                <a:solidFill>
                  <a:srgbClr val="2C2A29"/>
                </a:solidFill>
                <a:latin typeface="CIBFont Sans" panose="020B0603020202020104" pitchFamily="34" charset="77"/>
              </a:rPr>
              <a:t>Ahorro e Inversión </a:t>
            </a:r>
          </a:p>
        </p:txBody>
      </p:sp>
    </p:spTree>
    <p:extLst>
      <p:ext uri="{BB962C8B-B14F-4D97-AF65-F5344CB8AC3E}">
        <p14:creationId xmlns="" xmlns:p14="http://schemas.microsoft.com/office/powerpoint/2010/main" val="343289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3">
            <a:extLst>
              <a:ext uri="{FF2B5EF4-FFF2-40B4-BE49-F238E27FC236}">
                <a16:creationId xmlns="" xmlns:a16="http://schemas.microsoft.com/office/drawing/2014/main" id="{49761C80-5F90-438F-B407-B067AB69F127}"/>
              </a:ext>
            </a:extLst>
          </p:cNvPr>
          <p:cNvSpPr/>
          <p:nvPr/>
        </p:nvSpPr>
        <p:spPr>
          <a:xfrm>
            <a:off x="4893515" y="110083"/>
            <a:ext cx="7675940" cy="493295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4000" b="1" dirty="0">
                <a:solidFill>
                  <a:srgbClr val="2C2A29"/>
                </a:solidFill>
                <a:latin typeface="CIBFont Sans" panose="020B0603020202020104" pitchFamily="34" charset="77"/>
              </a:rPr>
              <a:t>Ecosistemas y Alianzas </a:t>
            </a:r>
            <a:endParaRPr sz="4000" b="1" dirty="0">
              <a:solidFill>
                <a:srgbClr val="2C2A29"/>
              </a:solidFill>
              <a:latin typeface="CIBFont Sans" panose="020B0603020202020104" pitchFamily="34" charset="7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1D3A162-3D64-42A4-98C0-9F2E0913E7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8868" y="3218313"/>
            <a:ext cx="3619558" cy="31545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0CD3E58-6C12-4083-B328-7261112163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52260" y="1866663"/>
            <a:ext cx="3089696" cy="14214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A3E9FA9B-F1B5-47F5-B19D-677BD295614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9434" y="4976175"/>
            <a:ext cx="2537606" cy="22801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275FCACF-3DD4-41D5-AA94-FD3D22F323B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3642" y="4976175"/>
            <a:ext cx="2868233" cy="226945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AA884AF0-3836-43A8-ACF2-C410CDC22E8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1659" y="980271"/>
            <a:ext cx="4959263" cy="387203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A6E503EF-28DD-4BFA-812A-A0E5D36F8153}"/>
              </a:ext>
            </a:extLst>
          </p:cNvPr>
          <p:cNvSpPr/>
          <p:nvPr/>
        </p:nvSpPr>
        <p:spPr>
          <a:xfrm>
            <a:off x="12442825" y="7174726"/>
            <a:ext cx="852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Rounded Bold" pitchFamily="50" charset="0"/>
              </a:rPr>
              <a:t>VOLVER</a:t>
            </a:r>
            <a:endParaRPr lang="es-CO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68FBDD7A-8678-4B67-B51D-45302B5DFB78}"/>
              </a:ext>
            </a:extLst>
          </p:cNvPr>
          <p:cNvSpPr/>
          <p:nvPr/>
        </p:nvSpPr>
        <p:spPr>
          <a:xfrm>
            <a:off x="9230473" y="625486"/>
            <a:ext cx="4557953" cy="8402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400" dirty="0">
                <a:solidFill>
                  <a:srgbClr val="2C2A29"/>
                </a:solidFill>
                <a:latin typeface="CIBFont Sans" panose="020B0603020202020104" pitchFamily="34" charset="77"/>
              </a:rPr>
              <a:t>Personas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="" xmlns:a16="http://schemas.microsoft.com/office/drawing/2014/main" id="{75E894B3-8FC8-456F-8C08-EB6447ABD70F}"/>
              </a:ext>
            </a:extLst>
          </p:cNvPr>
          <p:cNvSpPr/>
          <p:nvPr/>
        </p:nvSpPr>
        <p:spPr>
          <a:xfrm>
            <a:off x="-1806575" y="-299273"/>
            <a:ext cx="5576250" cy="86653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18DDCB5E-9952-43FD-9E21-DE57331DE7F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311947">
            <a:off x="-1277946" y="909948"/>
            <a:ext cx="6627708" cy="592075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8903A334-95FC-4A74-8135-3EBF3E6745D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1057" y="2186173"/>
            <a:ext cx="1736951" cy="132738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8633B1D3-4090-4E3B-85A4-04852759FDA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586" y="3724911"/>
            <a:ext cx="2643839" cy="1845994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2" name="Elipse 2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050B8715-27C1-49B1-8CD4-3DCCF1A10D1E}"/>
              </a:ext>
            </a:extLst>
          </p:cNvPr>
          <p:cNvSpPr/>
          <p:nvPr/>
        </p:nvSpPr>
        <p:spPr>
          <a:xfrm>
            <a:off x="12678137" y="6722619"/>
            <a:ext cx="426174" cy="431791"/>
          </a:xfrm>
          <a:prstGeom prst="ellipse">
            <a:avLst/>
          </a:prstGeom>
          <a:solidFill>
            <a:srgbClr val="00C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C2A29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EBEFCEEF-0DBD-46AD-9EC9-95A9F0A374C7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72763" y="7345531"/>
            <a:ext cx="2214058" cy="285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07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DB0EE75-EEC9-47B3-8813-65F13981B35C}"/>
              </a:ext>
            </a:extLst>
          </p:cNvPr>
          <p:cNvSpPr/>
          <p:nvPr/>
        </p:nvSpPr>
        <p:spPr>
          <a:xfrm>
            <a:off x="4336779" y="1621189"/>
            <a:ext cx="84560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MX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</a:rPr>
              <a:t>Start</a:t>
            </a:r>
            <a:r>
              <a:rPr lang="es-CO" alt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Gotham Rounded Book" pitchFamily="2" charset="77"/>
              </a:rPr>
              <a:t>-up colombiana que ofrece la elaboración del documento para declarar de renta. Cada empleado podrá autogestionarse de manera sencilla, ágil y segura su declaración de renta.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67E6EBC-2057-4B0E-B607-339A57C5E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69000"/>
          </a:blip>
          <a:stretch>
            <a:fillRect/>
          </a:stretch>
        </p:blipFill>
        <p:spPr>
          <a:xfrm>
            <a:off x="6312256" y="2671111"/>
            <a:ext cx="7448194" cy="47327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A45F4A66-0841-4A92-9CCB-44678AE022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1359" y="2780640"/>
            <a:ext cx="4497608" cy="116937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CAC1FB60-C5D1-497B-9B92-52869FC257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9121" y="5313840"/>
            <a:ext cx="5569788" cy="1637180"/>
          </a:xfrm>
          <a:prstGeom prst="rect">
            <a:avLst/>
          </a:prstGeom>
        </p:spPr>
      </p:pic>
      <p:pic>
        <p:nvPicPr>
          <p:cNvPr id="12" name="Imagen 11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F6C7D2E4-5A1C-4B12-AFC1-08FAD049D37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383689" y="6814028"/>
            <a:ext cx="401189" cy="40119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F80F21EC-40E0-4262-A65E-C7D5480746A9}"/>
              </a:ext>
            </a:extLst>
          </p:cNvPr>
          <p:cNvSpPr/>
          <p:nvPr/>
        </p:nvSpPr>
        <p:spPr>
          <a:xfrm>
            <a:off x="3657090" y="6869641"/>
            <a:ext cx="2044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>
                <a:solidFill>
                  <a:srgbClr val="003399"/>
                </a:solidFill>
              </a:rPr>
              <a:t>https://www.tributi.com/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86008D57-7FC0-413C-B0D3-5948739811C7}"/>
              </a:ext>
            </a:extLst>
          </p:cNvPr>
          <p:cNvSpPr/>
          <p:nvPr/>
        </p:nvSpPr>
        <p:spPr>
          <a:xfrm>
            <a:off x="9230473" y="625486"/>
            <a:ext cx="4557953" cy="8402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400" dirty="0">
                <a:solidFill>
                  <a:srgbClr val="2C2A29"/>
                </a:solidFill>
                <a:latin typeface="CIBFont Sans" panose="020B0603020202020104" pitchFamily="34" charset="77"/>
              </a:rPr>
              <a:t>Personas</a:t>
            </a:r>
          </a:p>
        </p:txBody>
      </p:sp>
      <p:sp>
        <p:nvSpPr>
          <p:cNvPr id="19" name="Rounded Rectangle 33">
            <a:extLst>
              <a:ext uri="{FF2B5EF4-FFF2-40B4-BE49-F238E27FC236}">
                <a16:creationId xmlns="" xmlns:a16="http://schemas.microsoft.com/office/drawing/2014/main" id="{87B1545A-A8E9-4C74-B348-E62D0764E160}"/>
              </a:ext>
            </a:extLst>
          </p:cNvPr>
          <p:cNvSpPr/>
          <p:nvPr/>
        </p:nvSpPr>
        <p:spPr>
          <a:xfrm>
            <a:off x="4893515" y="110083"/>
            <a:ext cx="7675940" cy="493295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4000" b="1" dirty="0">
                <a:solidFill>
                  <a:srgbClr val="2C2A29"/>
                </a:solidFill>
                <a:latin typeface="CIBFont Sans" panose="020B0603020202020104" pitchFamily="34" charset="77"/>
              </a:rPr>
              <a:t>Ecosistemas y Alianzas </a:t>
            </a:r>
            <a:endParaRPr sz="4000" b="1" dirty="0">
              <a:solidFill>
                <a:srgbClr val="2C2A29"/>
              </a:solidFill>
              <a:latin typeface="CIBFont Sans" panose="020B0603020202020104" pitchFamily="34" charset="77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="" xmlns:a16="http://schemas.microsoft.com/office/drawing/2014/main" id="{6A4EF504-92DD-427D-AB0F-50CABD4A4D5D}"/>
              </a:ext>
            </a:extLst>
          </p:cNvPr>
          <p:cNvSpPr/>
          <p:nvPr/>
        </p:nvSpPr>
        <p:spPr>
          <a:xfrm>
            <a:off x="-1806575" y="-299273"/>
            <a:ext cx="5576250" cy="86653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FF496AC6-DE4C-41CE-A26D-5A8716E2BE0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311947">
            <a:off x="-1277946" y="909948"/>
            <a:ext cx="6627708" cy="592075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03874CC7-3B9B-4A32-9C8C-00562CCFD4A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83" y="2835244"/>
            <a:ext cx="3459097" cy="103435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5E9B6189-6B32-49FB-9D6E-76B5DB39B16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22680" y="7296843"/>
            <a:ext cx="2214058" cy="285036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6178B45B-44AC-441D-910A-31469578C929}"/>
              </a:ext>
            </a:extLst>
          </p:cNvPr>
          <p:cNvSpPr/>
          <p:nvPr/>
        </p:nvSpPr>
        <p:spPr>
          <a:xfrm>
            <a:off x="12442825" y="7174726"/>
            <a:ext cx="852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Rounded Bold" pitchFamily="50" charset="0"/>
              </a:rPr>
              <a:t>VOLVER</a:t>
            </a:r>
            <a:endParaRPr lang="es-CO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Elipse 24">
            <a:hlinkClick r:id="rId9" action="ppaction://hlinksldjump"/>
            <a:extLst>
              <a:ext uri="{FF2B5EF4-FFF2-40B4-BE49-F238E27FC236}">
                <a16:creationId xmlns="" xmlns:a16="http://schemas.microsoft.com/office/drawing/2014/main" id="{A61F3489-4406-41C7-9803-1A736D703BE4}"/>
              </a:ext>
            </a:extLst>
          </p:cNvPr>
          <p:cNvSpPr/>
          <p:nvPr/>
        </p:nvSpPr>
        <p:spPr>
          <a:xfrm>
            <a:off x="12678137" y="6722619"/>
            <a:ext cx="426174" cy="431791"/>
          </a:xfrm>
          <a:prstGeom prst="ellipse">
            <a:avLst/>
          </a:prstGeom>
          <a:solidFill>
            <a:srgbClr val="00C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C2A2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273EF64B-E819-477A-8275-9A40A451AF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673789" y="6760860"/>
            <a:ext cx="401189" cy="40119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0611860A-8AD5-402A-AF16-7222732D344B}"/>
              </a:ext>
            </a:extLst>
          </p:cNvPr>
          <p:cNvSpPr/>
          <p:nvPr/>
        </p:nvSpPr>
        <p:spPr>
          <a:xfrm>
            <a:off x="6369237" y="6850330"/>
            <a:ext cx="2156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>
                <a:solidFill>
                  <a:srgbClr val="003399"/>
                </a:solidFill>
              </a:rPr>
              <a:t>https://misaliados.com.co/</a:t>
            </a:r>
            <a:endParaRPr lang="es-CO" sz="1400" dirty="0">
              <a:solidFill>
                <a:srgbClr val="003399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E8B2F78-C1C4-4FCD-815E-2F8AA2CF59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8723" y="1569151"/>
            <a:ext cx="4438650" cy="42862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EC5D5014-17B5-483E-9424-ED1A85458E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8798" y="6102164"/>
            <a:ext cx="3238500" cy="3905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8EF93D02-B1B2-4CC3-9B80-644B2DD2587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7253" y="4251325"/>
            <a:ext cx="4941773" cy="14988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DAC96513-7F3A-4ADD-9ECC-F8B33FBF7B1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23899" y="2841625"/>
            <a:ext cx="4545431" cy="90293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8D64A840-98B3-4AE8-9827-965F04FA1F51}"/>
              </a:ext>
            </a:extLst>
          </p:cNvPr>
          <p:cNvSpPr/>
          <p:nvPr/>
        </p:nvSpPr>
        <p:spPr>
          <a:xfrm>
            <a:off x="9230473" y="625486"/>
            <a:ext cx="4557953" cy="8402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_tradnl" sz="2400" dirty="0">
                <a:solidFill>
                  <a:srgbClr val="2C2A29"/>
                </a:solidFill>
                <a:latin typeface="CIBFont Sans" panose="020B0603020202020104" pitchFamily="34" charset="77"/>
              </a:rPr>
              <a:t>Personas</a:t>
            </a:r>
          </a:p>
        </p:txBody>
      </p:sp>
      <p:sp>
        <p:nvSpPr>
          <p:cNvPr id="16" name="Rounded Rectangle 33">
            <a:extLst>
              <a:ext uri="{FF2B5EF4-FFF2-40B4-BE49-F238E27FC236}">
                <a16:creationId xmlns="" xmlns:a16="http://schemas.microsoft.com/office/drawing/2014/main" id="{A1CBD966-6884-4DE3-8D85-7F820E1844D9}"/>
              </a:ext>
            </a:extLst>
          </p:cNvPr>
          <p:cNvSpPr/>
          <p:nvPr/>
        </p:nvSpPr>
        <p:spPr>
          <a:xfrm>
            <a:off x="4893515" y="110083"/>
            <a:ext cx="7675940" cy="493295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4000" b="1" dirty="0">
                <a:solidFill>
                  <a:srgbClr val="2C2A29"/>
                </a:solidFill>
                <a:latin typeface="CIBFont Sans" panose="020B0603020202020104" pitchFamily="34" charset="77"/>
              </a:rPr>
              <a:t>Ecosistemas y Alianzas </a:t>
            </a:r>
            <a:endParaRPr sz="4000" b="1" dirty="0">
              <a:solidFill>
                <a:srgbClr val="2C2A29"/>
              </a:solidFill>
              <a:latin typeface="CIBFont Sans" panose="020B0603020202020104" pitchFamily="34" charset="77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F1B51093-75F4-46EB-B261-772078106BDC}"/>
              </a:ext>
            </a:extLst>
          </p:cNvPr>
          <p:cNvSpPr/>
          <p:nvPr/>
        </p:nvSpPr>
        <p:spPr>
          <a:xfrm>
            <a:off x="-1806575" y="-299273"/>
            <a:ext cx="5576250" cy="86653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20190DDA-5142-44C8-91EF-509979D8ADF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311947">
            <a:off x="-1277946" y="909948"/>
            <a:ext cx="6627708" cy="592075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0962B185-A57C-4B4C-AB08-E197B32FD17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5" y="3117892"/>
            <a:ext cx="3553436" cy="9906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546645CA-EC05-4014-BD9A-528E4A98716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74978" y="7174726"/>
            <a:ext cx="2214058" cy="285036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F8E8DDA2-262B-48B8-9351-88B3C72F8A4E}"/>
              </a:ext>
            </a:extLst>
          </p:cNvPr>
          <p:cNvSpPr/>
          <p:nvPr/>
        </p:nvSpPr>
        <p:spPr>
          <a:xfrm>
            <a:off x="12442825" y="7174726"/>
            <a:ext cx="8523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Rounded Bold" pitchFamily="50" charset="0"/>
              </a:rPr>
              <a:t>VOLVER</a:t>
            </a:r>
            <a:endParaRPr lang="es-CO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Elipse 2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4DEA19A-D80E-46C3-AD49-C7BEE0167801}"/>
              </a:ext>
            </a:extLst>
          </p:cNvPr>
          <p:cNvSpPr/>
          <p:nvPr/>
        </p:nvSpPr>
        <p:spPr>
          <a:xfrm>
            <a:off x="12678137" y="6722619"/>
            <a:ext cx="426174" cy="431791"/>
          </a:xfrm>
          <a:prstGeom prst="ellipse">
            <a:avLst/>
          </a:prstGeom>
          <a:solidFill>
            <a:srgbClr val="00C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C2A2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38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1">
  <a:themeElements>
    <a:clrScheme name="Paleta de Color">
      <a:dk1>
        <a:srgbClr val="2C2A28"/>
      </a:dk1>
      <a:lt1>
        <a:srgbClr val="FEFFFE"/>
      </a:lt1>
      <a:dk2>
        <a:srgbClr val="2C2A28"/>
      </a:dk2>
      <a:lt2>
        <a:srgbClr val="FFFFFF"/>
      </a:lt2>
      <a:accent1>
        <a:srgbClr val="FF7E41"/>
      </a:accent1>
      <a:accent2>
        <a:srgbClr val="8F62CC"/>
      </a:accent2>
      <a:accent3>
        <a:srgbClr val="00CBE9"/>
      </a:accent3>
      <a:accent4>
        <a:srgbClr val="F5B6CD"/>
      </a:accent4>
      <a:accent5>
        <a:srgbClr val="FAD72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lantilla-Bancolombia-PreferencialEmpresarialBancaPrivadaCorporativo" id="{A43BAFD7-794B-4DEB-A2E5-76D6FFDA3C1F}" vid="{C956EA8B-9979-49EF-83A6-F092CEC754C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5D28B82BBF0B34DBD81917F4E975A27" ma:contentTypeVersion="13" ma:contentTypeDescription="Crear nuevo documento." ma:contentTypeScope="" ma:versionID="ccebf503ce2c3d00f8c170ae4b9c5232">
  <xsd:schema xmlns:xsd="http://www.w3.org/2001/XMLSchema" xmlns:xs="http://www.w3.org/2001/XMLSchema" xmlns:p="http://schemas.microsoft.com/office/2006/metadata/properties" xmlns:ns3="2ddac3ff-3900-45a3-99db-e2bf1e479c89" xmlns:ns4="3076786f-9b16-486d-b3c4-315b393df51b" targetNamespace="http://schemas.microsoft.com/office/2006/metadata/properties" ma:root="true" ma:fieldsID="f132526e7eebaffe07d5e6833b60a3e0" ns3:_="" ns4:_="">
    <xsd:import namespace="2ddac3ff-3900-45a3-99db-e2bf1e479c89"/>
    <xsd:import namespace="3076786f-9b16-486d-b3c4-315b393df51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ac3ff-3900-45a3-99db-e2bf1e479c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6786f-9b16-486d-b3c4-315b393df5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8498DC-67DF-4C0B-B3C9-F4E24BF99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dac3ff-3900-45a3-99db-e2bf1e479c89"/>
    <ds:schemaRef ds:uri="3076786f-9b16-486d-b3c4-315b393df5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A1EEFB-EB93-41B1-9250-B7E163A7DC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7015DB-A830-4A77-8610-152C282AC1D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5746</TotalTime>
  <Words>841</Words>
  <Application>Microsoft Office PowerPoint</Application>
  <PresentationFormat>Personalizado</PresentationFormat>
  <Paragraphs>199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Office Theme</vt:lpstr>
      <vt:lpstr>1_Tema1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Cristina Herrera Uribe</dc:creator>
  <cp:lastModifiedBy>FINCAB</cp:lastModifiedBy>
  <cp:revision>45</cp:revision>
  <dcterms:created xsi:type="dcterms:W3CDTF">2020-05-03T20:35:02Z</dcterms:created>
  <dcterms:modified xsi:type="dcterms:W3CDTF">2022-03-23T20:40:29Z</dcterms:modified>
</cp:coreProperties>
</file>